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68" r:id="rId6"/>
    <p:sldId id="267" r:id="rId7"/>
    <p:sldId id="260" r:id="rId8"/>
    <p:sldId id="261" r:id="rId9"/>
    <p:sldId id="262" r:id="rId10"/>
    <p:sldId id="263" r:id="rId11"/>
    <p:sldId id="264" r:id="rId12"/>
    <p:sldId id="266" r:id="rId13"/>
    <p:sldId id="26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2142" y="-9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F5B2BE-5E64-40F4-8169-8BE696B3F6A4}" type="datetimeFigureOut">
              <a:rPr lang="en-US" smtClean="0"/>
              <a:t>5/9/2012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8FF60-C2B2-4069-A235-B95DE11F5B84}" type="slidenum">
              <a:rPr lang="en-US" smtClean="0"/>
              <a:t>‹#›</a:t>
            </a:fld>
            <a:endParaRPr lang="en-US"/>
          </a:p>
        </p:txBody>
      </p:sp>
    </p:spTree>
    <p:extLst>
      <p:ext uri="{BB962C8B-B14F-4D97-AF65-F5344CB8AC3E}">
        <p14:creationId xmlns:p14="http://schemas.microsoft.com/office/powerpoint/2010/main" val="2120908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F5B2BE-5E64-40F4-8169-8BE696B3F6A4}" type="datetimeFigureOut">
              <a:rPr lang="en-US" smtClean="0"/>
              <a:t>5/9/2012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8FF60-C2B2-4069-A235-B95DE11F5B84}" type="slidenum">
              <a:rPr lang="en-US" smtClean="0"/>
              <a:t>‹#›</a:t>
            </a:fld>
            <a:endParaRPr lang="en-US"/>
          </a:p>
        </p:txBody>
      </p:sp>
    </p:spTree>
    <p:extLst>
      <p:ext uri="{BB962C8B-B14F-4D97-AF65-F5344CB8AC3E}">
        <p14:creationId xmlns:p14="http://schemas.microsoft.com/office/powerpoint/2010/main" val="1389963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F5B2BE-5E64-40F4-8169-8BE696B3F6A4}" type="datetimeFigureOut">
              <a:rPr lang="en-US" smtClean="0"/>
              <a:t>5/9/2012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8FF60-C2B2-4069-A235-B95DE11F5B84}" type="slidenum">
              <a:rPr lang="en-US" smtClean="0"/>
              <a:t>‹#›</a:t>
            </a:fld>
            <a:endParaRPr lang="en-US"/>
          </a:p>
        </p:txBody>
      </p:sp>
    </p:spTree>
    <p:extLst>
      <p:ext uri="{BB962C8B-B14F-4D97-AF65-F5344CB8AC3E}">
        <p14:creationId xmlns:p14="http://schemas.microsoft.com/office/powerpoint/2010/main" val="311921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F5B2BE-5E64-40F4-8169-8BE696B3F6A4}" type="datetimeFigureOut">
              <a:rPr lang="en-US" smtClean="0"/>
              <a:t>5/9/2012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8FF60-C2B2-4069-A235-B95DE11F5B84}" type="slidenum">
              <a:rPr lang="en-US" smtClean="0"/>
              <a:t>‹#›</a:t>
            </a:fld>
            <a:endParaRPr lang="en-US"/>
          </a:p>
        </p:txBody>
      </p:sp>
    </p:spTree>
    <p:extLst>
      <p:ext uri="{BB962C8B-B14F-4D97-AF65-F5344CB8AC3E}">
        <p14:creationId xmlns:p14="http://schemas.microsoft.com/office/powerpoint/2010/main" val="2482396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F5B2BE-5E64-40F4-8169-8BE696B3F6A4}" type="datetimeFigureOut">
              <a:rPr lang="en-US" smtClean="0"/>
              <a:t>5/9/2012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8FF60-C2B2-4069-A235-B95DE11F5B84}" type="slidenum">
              <a:rPr lang="en-US" smtClean="0"/>
              <a:t>‹#›</a:t>
            </a:fld>
            <a:endParaRPr lang="en-US"/>
          </a:p>
        </p:txBody>
      </p:sp>
    </p:spTree>
    <p:extLst>
      <p:ext uri="{BB962C8B-B14F-4D97-AF65-F5344CB8AC3E}">
        <p14:creationId xmlns:p14="http://schemas.microsoft.com/office/powerpoint/2010/main" val="173918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F5B2BE-5E64-40F4-8169-8BE696B3F6A4}" type="datetimeFigureOut">
              <a:rPr lang="en-US" smtClean="0"/>
              <a:t>5/9/2012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8FF60-C2B2-4069-A235-B95DE11F5B84}" type="slidenum">
              <a:rPr lang="en-US" smtClean="0"/>
              <a:t>‹#›</a:t>
            </a:fld>
            <a:endParaRPr lang="en-US"/>
          </a:p>
        </p:txBody>
      </p:sp>
    </p:spTree>
    <p:extLst>
      <p:ext uri="{BB962C8B-B14F-4D97-AF65-F5344CB8AC3E}">
        <p14:creationId xmlns:p14="http://schemas.microsoft.com/office/powerpoint/2010/main" val="192877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F5B2BE-5E64-40F4-8169-8BE696B3F6A4}" type="datetimeFigureOut">
              <a:rPr lang="en-US" smtClean="0"/>
              <a:t>5/9/2012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38FF60-C2B2-4069-A235-B95DE11F5B84}" type="slidenum">
              <a:rPr lang="en-US" smtClean="0"/>
              <a:t>‹#›</a:t>
            </a:fld>
            <a:endParaRPr lang="en-US"/>
          </a:p>
        </p:txBody>
      </p:sp>
    </p:spTree>
    <p:extLst>
      <p:ext uri="{BB962C8B-B14F-4D97-AF65-F5344CB8AC3E}">
        <p14:creationId xmlns:p14="http://schemas.microsoft.com/office/powerpoint/2010/main" val="1202670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5B2BE-5E64-40F4-8169-8BE696B3F6A4}" type="datetimeFigureOut">
              <a:rPr lang="en-US" smtClean="0"/>
              <a:t>5/9/2012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38FF60-C2B2-4069-A235-B95DE11F5B84}" type="slidenum">
              <a:rPr lang="en-US" smtClean="0"/>
              <a:t>‹#›</a:t>
            </a:fld>
            <a:endParaRPr lang="en-US"/>
          </a:p>
        </p:txBody>
      </p:sp>
    </p:spTree>
    <p:extLst>
      <p:ext uri="{BB962C8B-B14F-4D97-AF65-F5344CB8AC3E}">
        <p14:creationId xmlns:p14="http://schemas.microsoft.com/office/powerpoint/2010/main" val="3803308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5B2BE-5E64-40F4-8169-8BE696B3F6A4}" type="datetimeFigureOut">
              <a:rPr lang="en-US" smtClean="0"/>
              <a:t>5/9/2012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38FF60-C2B2-4069-A235-B95DE11F5B84}" type="slidenum">
              <a:rPr lang="en-US" smtClean="0"/>
              <a:t>‹#›</a:t>
            </a:fld>
            <a:endParaRPr lang="en-US"/>
          </a:p>
        </p:txBody>
      </p:sp>
    </p:spTree>
    <p:extLst>
      <p:ext uri="{BB962C8B-B14F-4D97-AF65-F5344CB8AC3E}">
        <p14:creationId xmlns:p14="http://schemas.microsoft.com/office/powerpoint/2010/main" val="350071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5B2BE-5E64-40F4-8169-8BE696B3F6A4}" type="datetimeFigureOut">
              <a:rPr lang="en-US" smtClean="0"/>
              <a:t>5/9/2012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8FF60-C2B2-4069-A235-B95DE11F5B84}" type="slidenum">
              <a:rPr lang="en-US" smtClean="0"/>
              <a:t>‹#›</a:t>
            </a:fld>
            <a:endParaRPr lang="en-US"/>
          </a:p>
        </p:txBody>
      </p:sp>
    </p:spTree>
    <p:extLst>
      <p:ext uri="{BB962C8B-B14F-4D97-AF65-F5344CB8AC3E}">
        <p14:creationId xmlns:p14="http://schemas.microsoft.com/office/powerpoint/2010/main" val="60654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5B2BE-5E64-40F4-8169-8BE696B3F6A4}" type="datetimeFigureOut">
              <a:rPr lang="en-US" smtClean="0"/>
              <a:t>5/9/2012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8FF60-C2B2-4069-A235-B95DE11F5B84}" type="slidenum">
              <a:rPr lang="en-US" smtClean="0"/>
              <a:t>‹#›</a:t>
            </a:fld>
            <a:endParaRPr lang="en-US"/>
          </a:p>
        </p:txBody>
      </p:sp>
    </p:spTree>
    <p:extLst>
      <p:ext uri="{BB962C8B-B14F-4D97-AF65-F5344CB8AC3E}">
        <p14:creationId xmlns:p14="http://schemas.microsoft.com/office/powerpoint/2010/main" val="1732306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5B2BE-5E64-40F4-8169-8BE696B3F6A4}" type="datetimeFigureOut">
              <a:rPr lang="en-US" smtClean="0"/>
              <a:t>5/9/2012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8FF60-C2B2-4069-A235-B95DE11F5B84}" type="slidenum">
              <a:rPr lang="en-US" smtClean="0"/>
              <a:t>‹#›</a:t>
            </a:fld>
            <a:endParaRPr lang="en-US"/>
          </a:p>
        </p:txBody>
      </p:sp>
    </p:spTree>
    <p:extLst>
      <p:ext uri="{BB962C8B-B14F-4D97-AF65-F5344CB8AC3E}">
        <p14:creationId xmlns:p14="http://schemas.microsoft.com/office/powerpoint/2010/main" val="18832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Inventions of the Renaissance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0071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galileo.rice.edu/images/things/hevelius_telesco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6908" y="3324225"/>
            <a:ext cx="3037092" cy="35337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69900" y="38100"/>
            <a:ext cx="8229600" cy="1143000"/>
          </a:xfrm>
        </p:spPr>
        <p:txBody>
          <a:bodyPr/>
          <a:lstStyle/>
          <a:p>
            <a:pPr algn="l"/>
            <a:r>
              <a:rPr lang="en-US" dirty="0" smtClean="0"/>
              <a:t>The Telescope</a:t>
            </a:r>
            <a:endParaRPr lang="en-US" dirty="0"/>
          </a:p>
        </p:txBody>
      </p:sp>
      <p:sp>
        <p:nvSpPr>
          <p:cNvPr id="5" name="Content Placeholder 4"/>
          <p:cNvSpPr>
            <a:spLocks noGrp="1"/>
          </p:cNvSpPr>
          <p:nvPr>
            <p:ph sz="half" idx="1"/>
          </p:nvPr>
        </p:nvSpPr>
        <p:spPr>
          <a:xfrm>
            <a:off x="0" y="1219200"/>
            <a:ext cx="4648200" cy="5591174"/>
          </a:xfrm>
        </p:spPr>
        <p:txBody>
          <a:bodyPr>
            <a:normAutofit fontScale="55000" lnSpcReduction="20000"/>
          </a:bodyPr>
          <a:lstStyle/>
          <a:p>
            <a:r>
              <a:rPr lang="en-US" sz="4400" dirty="0"/>
              <a:t>Using the idea of the microscope to guide him, Hans </a:t>
            </a:r>
            <a:r>
              <a:rPr lang="en-US" sz="4400" dirty="0" err="1"/>
              <a:t>Lippershy</a:t>
            </a:r>
            <a:r>
              <a:rPr lang="en-US" sz="4400" dirty="0"/>
              <a:t> </a:t>
            </a:r>
            <a:r>
              <a:rPr lang="en-US" sz="4400" dirty="0" smtClean="0"/>
              <a:t>decided </a:t>
            </a:r>
            <a:r>
              <a:rPr lang="en-US" sz="4400" dirty="0"/>
              <a:t>to invent the telescope in 1608. </a:t>
            </a:r>
            <a:r>
              <a:rPr lang="en-US" sz="4400" dirty="0" err="1"/>
              <a:t>Lippershy</a:t>
            </a:r>
            <a:r>
              <a:rPr lang="en-US" sz="4400" dirty="0"/>
              <a:t> thought that if a microscope could enlarge images too small for the naked eye to see, there must be a way to enlarge objects too distant for which to get a good view. He accomplished this by combining two lenses and a tube in a different way than previously used in the microscope. </a:t>
            </a:r>
            <a:endParaRPr lang="en-US" sz="4400" dirty="0" smtClean="0"/>
          </a:p>
          <a:p>
            <a:r>
              <a:rPr lang="en-US" sz="4400" dirty="0"/>
              <a:t>Galileo </a:t>
            </a:r>
            <a:r>
              <a:rPr lang="en-US" sz="4400" dirty="0" err="1"/>
              <a:t>Galilei</a:t>
            </a:r>
            <a:r>
              <a:rPr lang="en-US" sz="4400" dirty="0"/>
              <a:t> used the telescope to develop his theories and ideas about Earth and its relation to the stars and the rest of the universe</a:t>
            </a:r>
            <a:r>
              <a:rPr lang="en-US" dirty="0"/>
              <a:t>. </a:t>
            </a:r>
          </a:p>
        </p:txBody>
      </p:sp>
      <p:pic>
        <p:nvPicPr>
          <p:cNvPr id="7"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67498" y="3863180"/>
            <a:ext cx="3" cy="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050"/>
            <a:ext cx="42672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05175"/>
            <a:ext cx="1981200" cy="350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30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143000"/>
          </a:xfrm>
        </p:spPr>
        <p:txBody>
          <a:bodyPr/>
          <a:lstStyle/>
          <a:p>
            <a:pPr algn="l"/>
            <a:r>
              <a:rPr lang="en-US" dirty="0" smtClean="0"/>
              <a:t>The Match</a:t>
            </a:r>
            <a:endParaRPr lang="en-US" dirty="0"/>
          </a:p>
        </p:txBody>
      </p:sp>
      <p:sp>
        <p:nvSpPr>
          <p:cNvPr id="3" name="Content Placeholder 2"/>
          <p:cNvSpPr>
            <a:spLocks noGrp="1"/>
          </p:cNvSpPr>
          <p:nvPr>
            <p:ph sz="half" idx="1"/>
          </p:nvPr>
        </p:nvSpPr>
        <p:spPr>
          <a:xfrm>
            <a:off x="152400" y="838200"/>
            <a:ext cx="4724400" cy="6019800"/>
          </a:xfrm>
        </p:spPr>
        <p:txBody>
          <a:bodyPr>
            <a:normAutofit fontScale="85000" lnSpcReduction="20000"/>
          </a:bodyPr>
          <a:lstStyle/>
          <a:p>
            <a:r>
              <a:rPr lang="en-US" dirty="0"/>
              <a:t>Fire - our worst enemy, our best friend - was difficult to create until Robert Boyle invented the match in 1680. Although fire could be made by rubbing sticks together or by striking flint to steel, this was a time consuming process. Boyle discovered that when phosphorus and sulfur were rubbed together, they would burst into flame. Boyle knew that this was not because of friction, but because of chemical nature of these two substances. Although convenient, Boyle's matches were not very safe, because sometimes they accidentally went up in flames while in a pocket. (Warm surprise!) </a:t>
            </a:r>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67499" y="3863180"/>
            <a:ext cx="2" cy="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cdn.dipity.com/uploads/events/502f0778b8d1ffdf77e855990dd7943a_1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0799"/>
            <a:ext cx="4419600" cy="29503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ntoniomunoz.es/img/robert_boy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001150"/>
            <a:ext cx="3429000" cy="385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48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1-news.softpedia-static.com/images/news2/How-Galileo-Thermometers-Work-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57200"/>
            <a:ext cx="4019550" cy="6134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1036638"/>
          </a:xfrm>
        </p:spPr>
        <p:txBody>
          <a:bodyPr/>
          <a:lstStyle/>
          <a:p>
            <a:pPr algn="l"/>
            <a:r>
              <a:rPr lang="en-US" dirty="0" smtClean="0"/>
              <a:t>The Thermometer</a:t>
            </a:r>
            <a:endParaRPr lang="en-US" dirty="0"/>
          </a:p>
        </p:txBody>
      </p:sp>
      <p:sp>
        <p:nvSpPr>
          <p:cNvPr id="3" name="Content Placeholder 2"/>
          <p:cNvSpPr>
            <a:spLocks noGrp="1"/>
          </p:cNvSpPr>
          <p:nvPr>
            <p:ph sz="half" idx="1"/>
          </p:nvPr>
        </p:nvSpPr>
        <p:spPr>
          <a:xfrm>
            <a:off x="0" y="1257300"/>
            <a:ext cx="4267200" cy="5334000"/>
          </a:xfrm>
        </p:spPr>
        <p:txBody>
          <a:bodyPr>
            <a:normAutofit fontScale="92500"/>
          </a:bodyPr>
          <a:lstStyle/>
          <a:p>
            <a:pPr>
              <a:lnSpc>
                <a:spcPct val="90000"/>
              </a:lnSpc>
            </a:pPr>
            <a:r>
              <a:rPr lang="en-US" dirty="0">
                <a:latin typeface="+mj-lt"/>
              </a:rPr>
              <a:t>The Thermometer was invented by Galileo in 1593 which, for the first time, allowed temperature variations to be measured. In 1714, Gabriel Fahrenheit invented the first mercury thermometer, the modern thermometer.</a:t>
            </a:r>
          </a:p>
          <a:p>
            <a:pPr>
              <a:lnSpc>
                <a:spcPct val="90000"/>
              </a:lnSpc>
            </a:pPr>
            <a:r>
              <a:rPr lang="en-US" dirty="0">
                <a:latin typeface="+mj-lt"/>
              </a:rPr>
              <a:t>Thermometers measure temperature, by using materials that change in some way when they are heated or cooled.</a:t>
            </a:r>
          </a:p>
          <a:p>
            <a:endParaRPr lang="en-US" dirty="0"/>
          </a:p>
        </p:txBody>
      </p:sp>
      <p:pic>
        <p:nvPicPr>
          <p:cNvPr id="5"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54054"/>
          <a:stretch>
            <a:fillRect/>
          </a:stretch>
        </p:blipFill>
        <p:spPr bwMode="auto">
          <a:xfrm>
            <a:off x="6667499" y="3863180"/>
            <a:ext cx="1" cy="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upload.wikimedia.org/wikipedia/commons/thumb/8/80/Galileo-thermometer-fig4.svg/260px-Galileo-thermometer-fig4.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550" y="1915258"/>
            <a:ext cx="3352800" cy="3868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58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52400"/>
            <a:ext cx="5648325"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715962"/>
          </a:xfrm>
        </p:spPr>
        <p:txBody>
          <a:bodyPr>
            <a:normAutofit fontScale="90000"/>
          </a:bodyPr>
          <a:lstStyle/>
          <a:p>
            <a:pPr algn="l"/>
            <a:r>
              <a:rPr lang="en-US" sz="4900" dirty="0"/>
              <a:t>The Barometer</a:t>
            </a:r>
            <a:r>
              <a:rPr lang="en-US" dirty="0"/>
              <a:t/>
            </a:r>
            <a:br>
              <a:rPr lang="en-US" dirty="0"/>
            </a:br>
            <a:endParaRPr lang="en-US" dirty="0"/>
          </a:p>
        </p:txBody>
      </p:sp>
      <p:sp>
        <p:nvSpPr>
          <p:cNvPr id="3" name="Content Placeholder 2"/>
          <p:cNvSpPr>
            <a:spLocks noGrp="1"/>
          </p:cNvSpPr>
          <p:nvPr>
            <p:ph sz="half" idx="1"/>
          </p:nvPr>
        </p:nvSpPr>
        <p:spPr>
          <a:xfrm>
            <a:off x="0" y="933449"/>
            <a:ext cx="4343400" cy="6019800"/>
          </a:xfrm>
        </p:spPr>
        <p:txBody>
          <a:bodyPr>
            <a:normAutofit fontScale="85000" lnSpcReduction="20000"/>
          </a:bodyPr>
          <a:lstStyle/>
          <a:p>
            <a:r>
              <a:rPr lang="en-US" dirty="0" smtClean="0"/>
              <a:t>The </a:t>
            </a:r>
            <a:r>
              <a:rPr lang="en-US" dirty="0"/>
              <a:t>first mercury barometer was invented in Italy in 1643 by Evangelista Torricelli. While being taught by Galileo, Torricelli conducted experiments concerning vacuums. He experimented with mercury in a tube placed inside a dish. He soon discovered that atmospheric changes caused the mercury level to rise and fall within the tube. He continued to fine-tune the invention until he produced a reliable </a:t>
            </a:r>
            <a:r>
              <a:rPr lang="en-US" i="1" dirty="0"/>
              <a:t>barometer</a:t>
            </a:r>
            <a:r>
              <a:rPr lang="en-US" dirty="0"/>
              <a:t> that could measure the barometric </a:t>
            </a:r>
            <a:r>
              <a:rPr lang="en-US" dirty="0" smtClean="0"/>
              <a:t>pressure.</a:t>
            </a:r>
          </a:p>
          <a:p>
            <a:r>
              <a:rPr lang="en-US" dirty="0" smtClean="0"/>
              <a:t>Today we use the barometer to predict </a:t>
            </a:r>
            <a:r>
              <a:rPr lang="en-US" dirty="0"/>
              <a:t>weather changes</a:t>
            </a:r>
            <a:r>
              <a:rPr lang="en-US" dirty="0" smtClean="0"/>
              <a:t>.</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050"/>
            <a:ext cx="2647950" cy="359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234731"/>
            <a:ext cx="30734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787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8229600" cy="960438"/>
          </a:xfrm>
        </p:spPr>
        <p:txBody>
          <a:bodyPr/>
          <a:lstStyle/>
          <a:p>
            <a:pPr algn="l"/>
            <a:r>
              <a:rPr lang="en-US" dirty="0" smtClean="0"/>
              <a:t>The Clock</a:t>
            </a:r>
            <a:endParaRPr lang="en-US" dirty="0"/>
          </a:p>
        </p:txBody>
      </p:sp>
      <p:sp>
        <p:nvSpPr>
          <p:cNvPr id="3" name="Content Placeholder 2"/>
          <p:cNvSpPr>
            <a:spLocks noGrp="1"/>
          </p:cNvSpPr>
          <p:nvPr>
            <p:ph sz="half" idx="2"/>
          </p:nvPr>
        </p:nvSpPr>
        <p:spPr>
          <a:xfrm>
            <a:off x="15240" y="762000"/>
            <a:ext cx="4344988" cy="6096000"/>
          </a:xfrm>
        </p:spPr>
        <p:txBody>
          <a:bodyPr>
            <a:normAutofit/>
          </a:bodyPr>
          <a:lstStyle/>
          <a:p>
            <a:r>
              <a:rPr lang="en-US" dirty="0" smtClean="0"/>
              <a:t>The first mechanical clock was invented in the early 1300's. With this invention, time began to be measured in hours.</a:t>
            </a:r>
          </a:p>
          <a:p>
            <a:r>
              <a:rPr lang="en-US" dirty="0" smtClean="0"/>
              <a:t>Galileo, an Italian scientist, discovered the pendulum in 1581. The pendulum greatly improved the constant movement of the hands or bell of a clock. The average error with the pendulum varied only by seconds each day. Before this the </a:t>
            </a:r>
            <a:r>
              <a:rPr lang="en-US" dirty="0" smtClean="0">
                <a:latin typeface="+mj-lt"/>
              </a:rPr>
              <a:t>error was from 10 to 15 minutes a  day. </a:t>
            </a:r>
          </a:p>
          <a:p>
            <a:pPr marL="0" indent="0">
              <a:buNone/>
            </a:pPr>
            <a:r>
              <a:rPr lang="en-US" dirty="0" smtClean="0">
                <a:latin typeface="+mj-lt"/>
              </a:rPr>
              <a:t>		        Pendulum </a:t>
            </a:r>
            <a:r>
              <a:rPr lang="en-US" dirty="0" smtClean="0">
                <a:latin typeface="+mj-lt"/>
                <a:sym typeface="Wingdings" pitchFamily="2" charset="2"/>
              </a:rPr>
              <a:t></a:t>
            </a:r>
            <a:endParaRPr lang="en-US" dirty="0" smtClean="0">
              <a:latin typeface="+mj-lt"/>
            </a:endParaRPr>
          </a:p>
          <a:p>
            <a:endParaRPr lang="en-US" dirty="0"/>
          </a:p>
        </p:txBody>
      </p:sp>
      <p:pic>
        <p:nvPicPr>
          <p:cNvPr id="8" name="Picture 6"/>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5107493" y="0"/>
            <a:ext cx="4017457" cy="3951288"/>
          </a:xfrm>
        </p:spPr>
      </p:pic>
      <p:pic>
        <p:nvPicPr>
          <p:cNvPr id="9218" name="Picture 2" descr="http://historicalder.wikispaces.com/file/view/world%27s_oldest_mechanical_clock.jpg/34924219/world%27s_oldest_mechanical_cl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325" y="3338789"/>
            <a:ext cx="2694483" cy="351921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t3.gstatic.com/images?q=tbn:ANd9GcT8nx_ctS1fMPyzvc_AqJUIlxBVgkOjSpc8cRkrLIYpLhq7lpHgVESGZT0BH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150" y="5003144"/>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54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l"/>
            <a:r>
              <a:rPr lang="en-US" dirty="0" smtClean="0"/>
              <a:t>The Watch</a:t>
            </a:r>
            <a:endParaRPr lang="en-US" dirty="0"/>
          </a:p>
        </p:txBody>
      </p:sp>
      <p:sp>
        <p:nvSpPr>
          <p:cNvPr id="4" name="Content Placeholder 3"/>
          <p:cNvSpPr>
            <a:spLocks noGrp="1"/>
          </p:cNvSpPr>
          <p:nvPr>
            <p:ph sz="half" idx="2"/>
          </p:nvPr>
        </p:nvSpPr>
        <p:spPr>
          <a:xfrm>
            <a:off x="0" y="990600"/>
            <a:ext cx="3733800" cy="5867400"/>
          </a:xfrm>
        </p:spPr>
        <p:txBody>
          <a:bodyPr>
            <a:normAutofit/>
          </a:bodyPr>
          <a:lstStyle/>
          <a:p>
            <a:r>
              <a:rPr lang="en-US" sz="2800" dirty="0"/>
              <a:t>The portable watch was invented by German Peter </a:t>
            </a:r>
            <a:r>
              <a:rPr lang="en-US" sz="2800" dirty="0" err="1"/>
              <a:t>Henlein</a:t>
            </a:r>
            <a:r>
              <a:rPr lang="en-US" sz="2800" dirty="0"/>
              <a:t> in 1505.  He created his watch to be spring powered making it much smaller. </a:t>
            </a:r>
          </a:p>
          <a:p>
            <a:r>
              <a:rPr lang="en-US" sz="2800" dirty="0"/>
              <a:t>This watch was a pocket watch. The wrist watch didn’t come into widespread use until the 1800’s</a:t>
            </a:r>
          </a:p>
          <a:p>
            <a:endParaRPr lang="en-US" dirty="0"/>
          </a:p>
        </p:txBody>
      </p:sp>
      <p:pic>
        <p:nvPicPr>
          <p:cNvPr id="7"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665911" y="4150517"/>
            <a:ext cx="2" cy="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http://1.bp.blogspot.com/_d09u3g-dnhE/TTqOIfkyOSI/AAAAAAAAABo/9ZIHpiTfpso/s1600/30-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304800"/>
            <a:ext cx="3333750" cy="5410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0013" y="4038600"/>
            <a:ext cx="2071674"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91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pPr algn="l"/>
            <a:r>
              <a:rPr lang="en-US" dirty="0" smtClean="0"/>
              <a:t>The Eyeglasses</a:t>
            </a:r>
            <a:endParaRPr lang="en-US" dirty="0"/>
          </a:p>
        </p:txBody>
      </p:sp>
      <p:sp>
        <p:nvSpPr>
          <p:cNvPr id="3" name="Content Placeholder 2"/>
          <p:cNvSpPr>
            <a:spLocks noGrp="1"/>
          </p:cNvSpPr>
          <p:nvPr>
            <p:ph sz="half" idx="2"/>
          </p:nvPr>
        </p:nvSpPr>
        <p:spPr>
          <a:xfrm>
            <a:off x="0" y="838200"/>
            <a:ext cx="4724400" cy="5989320"/>
          </a:xfrm>
        </p:spPr>
        <p:txBody>
          <a:bodyPr>
            <a:normAutofit fontScale="92500"/>
          </a:bodyPr>
          <a:lstStyle/>
          <a:p>
            <a:r>
              <a:rPr lang="en-US" dirty="0" smtClean="0"/>
              <a:t>Historians are not certain who invented the first spectacles or eyeglasses. In the late thirteen century around 1287 paintings first appeared with people wearing or holding spectacles. From these paintings we know that spectacles were invented in Italy.</a:t>
            </a:r>
          </a:p>
          <a:p>
            <a:r>
              <a:rPr lang="en-US" dirty="0" smtClean="0"/>
              <a:t>In 1352 eyeglasses were only worn by the well educated, very rich noblemen or well read Italian clergy. </a:t>
            </a:r>
            <a:endParaRPr lang="en-US" dirty="0"/>
          </a:p>
          <a:p>
            <a:r>
              <a:rPr lang="en-US" dirty="0" smtClean="0"/>
              <a:t>Due to the invention of the printing press  many people began buying books. Once people owned books reading glasses began to be seen in the hands of the common people. </a:t>
            </a:r>
            <a:endParaRPr lang="en-US" dirty="0"/>
          </a:p>
        </p:txBody>
      </p:sp>
      <p:pic>
        <p:nvPicPr>
          <p:cNvPr id="8"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665911" y="4150518"/>
            <a:ext cx="3" cy="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240"/>
            <a:ext cx="3886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http://historyofinformation.com/images/first_depiction_of_spectacles-tommaso_da_modena_1352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139440"/>
            <a:ext cx="3505200" cy="373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26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036638"/>
          </a:xfrm>
        </p:spPr>
        <p:txBody>
          <a:bodyPr/>
          <a:lstStyle/>
          <a:p>
            <a:r>
              <a:rPr lang="en-US" dirty="0" smtClean="0"/>
              <a:t>The Printing Press</a:t>
            </a:r>
            <a:endParaRPr lang="en-US" dirty="0"/>
          </a:p>
        </p:txBody>
      </p:sp>
      <p:sp>
        <p:nvSpPr>
          <p:cNvPr id="3" name="Content Placeholder 2"/>
          <p:cNvSpPr>
            <a:spLocks noGrp="1"/>
          </p:cNvSpPr>
          <p:nvPr>
            <p:ph sz="half" idx="1"/>
          </p:nvPr>
        </p:nvSpPr>
        <p:spPr>
          <a:xfrm>
            <a:off x="0" y="914400"/>
            <a:ext cx="4495800" cy="5943600"/>
          </a:xfrm>
        </p:spPr>
        <p:txBody>
          <a:bodyPr>
            <a:normAutofit fontScale="25000" lnSpcReduction="20000"/>
          </a:bodyPr>
          <a:lstStyle/>
          <a:p>
            <a:r>
              <a:rPr lang="en-US" sz="9600" dirty="0" smtClean="0"/>
              <a:t>The printing press was invented in 1436 by a German named Johannes Gutenberg.  Before the printing press was invented, monks had to copy everything by hand. Hand written books took months or years to hand print. This made books very expensive.</a:t>
            </a:r>
            <a:endParaRPr lang="en-US" dirty="0" smtClean="0"/>
          </a:p>
          <a:p>
            <a:r>
              <a:rPr lang="en-US" sz="9600" dirty="0" smtClean="0"/>
              <a:t>Since ink, movable type, paper, and the press had been invented. Gutenberg creatively combined these inventions to devise the printing press. </a:t>
            </a:r>
          </a:p>
        </p:txBody>
      </p:sp>
      <p:sp>
        <p:nvSpPr>
          <p:cNvPr id="4" name="Content Placeholder 3"/>
          <p:cNvSpPr>
            <a:spLocks noGrp="1"/>
          </p:cNvSpPr>
          <p:nvPr>
            <p:ph sz="half" idx="2"/>
          </p:nvPr>
        </p:nvSpPr>
        <p:spPr>
          <a:xfrm>
            <a:off x="4648200" y="914400"/>
            <a:ext cx="4495800" cy="5943600"/>
          </a:xfrm>
        </p:spPr>
        <p:txBody>
          <a:bodyPr>
            <a:normAutofit fontScale="25000" lnSpcReduction="20000"/>
          </a:bodyPr>
          <a:lstStyle/>
          <a:p>
            <a:r>
              <a:rPr lang="en-US" sz="9600" dirty="0" smtClean="0"/>
              <a:t>Gutenberg used the printing press to put ink on hundreds of individual letters. These letters were engraved in slabs of brass. These letters were arranged in words, sentences, then paragraphs. After this stage as many copies as needed could be made quickly. When a different page was need the individual letters had to be completely rearranged. </a:t>
            </a:r>
          </a:p>
          <a:p>
            <a:r>
              <a:rPr lang="en-US" sz="9600" dirty="0" smtClean="0"/>
              <a:t>The Bible was the first book to be mass produced. The Gutenberg Bible was also known as the 42 line Bible from the number of lines on each page.  It was published in 1456 in Mainz, Germany. </a:t>
            </a:r>
          </a:p>
          <a:p>
            <a:endParaRPr lang="en-US" dirty="0"/>
          </a:p>
        </p:txBody>
      </p:sp>
    </p:spTree>
    <p:extLst>
      <p:ext uri="{BB962C8B-B14F-4D97-AF65-F5344CB8AC3E}">
        <p14:creationId xmlns:p14="http://schemas.microsoft.com/office/powerpoint/2010/main" val="2143762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pload.wikimedia.org/wikipedia/commons/thumb/f/f8/Printer_in_1568-ce.png/220px-Printer_in_1568-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55" y="1558941"/>
            <a:ext cx="3541690" cy="529905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p:txBody>
          <a:bodyPr/>
          <a:lstStyle/>
          <a:p>
            <a:endParaRPr lang="en-US"/>
          </a:p>
        </p:txBody>
      </p:sp>
      <p:sp>
        <p:nvSpPr>
          <p:cNvPr id="6" name="Content Placeholder 5"/>
          <p:cNvSpPr>
            <a:spLocks noGrp="1"/>
          </p:cNvSpPr>
          <p:nvPr>
            <p:ph sz="quarter" idx="4"/>
          </p:nvPr>
        </p:nvSpPr>
        <p:spPr>
          <a:xfrm>
            <a:off x="6096000" y="57150"/>
            <a:ext cx="2996405" cy="6858000"/>
          </a:xfrm>
        </p:spPr>
        <p:txBody>
          <a:bodyPr/>
          <a:lstStyle/>
          <a:p>
            <a:pPr marL="0" indent="0" algn="ctr">
              <a:buNone/>
            </a:pPr>
            <a:r>
              <a:rPr lang="en-US" b="1" dirty="0" smtClean="0"/>
              <a:t>The Gutenberg Bible</a:t>
            </a:r>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a:p>
          <a:p>
            <a:pPr marL="0" indent="0" algn="ctr">
              <a:buNone/>
            </a:pPr>
            <a:r>
              <a:rPr lang="en-US" b="1" dirty="0" smtClean="0"/>
              <a:t>Johannes Gutenberg</a:t>
            </a:r>
            <a:endParaRPr lang="en-US" b="1" dirty="0"/>
          </a:p>
        </p:txBody>
      </p:sp>
      <p:pic>
        <p:nvPicPr>
          <p:cNvPr id="7"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477293" y="4150518"/>
            <a:ext cx="2" cy="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090" y="533399"/>
            <a:ext cx="2340770" cy="2915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descr="http://cdn.timerime.com/cdn-36/users/4945/media/printing%20pre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129395"/>
            <a:ext cx="2914650" cy="370955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0.tqn.com/d/inventors/1/G/_/M/gutenber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0907" y="3997734"/>
            <a:ext cx="2243136" cy="2841216"/>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www.historyguide.org/images/gutenber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7535" y="0"/>
            <a:ext cx="2514600" cy="311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3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9050"/>
            <a:ext cx="8229600" cy="1143000"/>
          </a:xfrm>
        </p:spPr>
        <p:txBody>
          <a:bodyPr/>
          <a:lstStyle/>
          <a:p>
            <a:pPr algn="l"/>
            <a:r>
              <a:rPr lang="en-US" dirty="0" smtClean="0"/>
              <a:t>The Water Closet</a:t>
            </a:r>
            <a:endParaRPr lang="en-US" dirty="0"/>
          </a:p>
        </p:txBody>
      </p:sp>
      <p:sp>
        <p:nvSpPr>
          <p:cNvPr id="3" name="Content Placeholder 2"/>
          <p:cNvSpPr>
            <a:spLocks noGrp="1"/>
          </p:cNvSpPr>
          <p:nvPr>
            <p:ph sz="half" idx="2"/>
          </p:nvPr>
        </p:nvSpPr>
        <p:spPr>
          <a:xfrm>
            <a:off x="0" y="914400"/>
            <a:ext cx="4344988" cy="5715000"/>
          </a:xfrm>
        </p:spPr>
        <p:txBody>
          <a:bodyPr>
            <a:normAutofit fontScale="92500"/>
          </a:bodyPr>
          <a:lstStyle/>
          <a:p>
            <a:r>
              <a:rPr lang="en-US" dirty="0" smtClean="0"/>
              <a:t>Sir John Harrington, godson to Queen Elizabeth, made the first flush toilet for himself and his godmother in 1596. He was teased by his friends and never made another one although he and Queen Elizabeth continued to use the one he did make.</a:t>
            </a:r>
          </a:p>
          <a:p>
            <a:r>
              <a:rPr lang="en-US" dirty="0" smtClean="0">
                <a:effectLst/>
              </a:rPr>
              <a:t>Harington invented a valve that when pulled would release water from a water closet.</a:t>
            </a:r>
            <a:endParaRPr lang="en-US" dirty="0" smtClean="0"/>
          </a:p>
          <a:p>
            <a:r>
              <a:rPr lang="en-US" dirty="0" smtClean="0"/>
              <a:t>Two hundred years later Alexander Cummings reinvented the flush toilet more commonly called the water closet.</a:t>
            </a:r>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0"/>
            <a:ext cx="2455862" cy="3558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574952"/>
            <a:ext cx="2438400" cy="3283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upload.wikimedia.org/wikipedia/commons/thumb/3/3f/Sir_John_Harington_by_Hieronimo_Custodis.jpg/200px-Sir_John_Harington_by_Hieronimo_Custod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4650" y="3822190"/>
            <a:ext cx="2438400" cy="30358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1.google.com/images?q=tbn:ANd9GcSlUnBuEb3MW_lG9l5Kbi4XmYJD1cmLdg7vjcwhHQgfA2u8ThxY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150" y="38100"/>
            <a:ext cx="2438400" cy="352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9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036638"/>
          </a:xfrm>
        </p:spPr>
        <p:txBody>
          <a:bodyPr>
            <a:normAutofit fontScale="90000"/>
          </a:bodyPr>
          <a:lstStyle/>
          <a:p>
            <a:r>
              <a:rPr lang="en-US" dirty="0" smtClean="0"/>
              <a:t>Gunpowder in Europe and the Musket</a:t>
            </a:r>
            <a:endParaRPr lang="en-US" dirty="0"/>
          </a:p>
        </p:txBody>
      </p:sp>
      <p:sp>
        <p:nvSpPr>
          <p:cNvPr id="3" name="Content Placeholder 2"/>
          <p:cNvSpPr>
            <a:spLocks noGrp="1"/>
          </p:cNvSpPr>
          <p:nvPr>
            <p:ph sz="half" idx="2"/>
          </p:nvPr>
        </p:nvSpPr>
        <p:spPr>
          <a:xfrm>
            <a:off x="228600" y="990600"/>
            <a:ext cx="4268788" cy="5715000"/>
          </a:xfrm>
        </p:spPr>
        <p:txBody>
          <a:bodyPr>
            <a:normAutofit fontScale="85000" lnSpcReduction="10000"/>
          </a:bodyPr>
          <a:lstStyle/>
          <a:p>
            <a:r>
              <a:rPr lang="en-US" dirty="0" smtClean="0"/>
              <a:t>Gunpowder was invented around 850 A.D. The Chinese used gunpowder in the early 1230's to launch fireworks and in weapons. </a:t>
            </a:r>
          </a:p>
          <a:p>
            <a:r>
              <a:rPr lang="en-US" dirty="0" smtClean="0"/>
              <a:t>Gunpowder was probably used for the first time in Europe during the Battle of </a:t>
            </a:r>
            <a:r>
              <a:rPr lang="en-US" dirty="0" err="1" smtClean="0"/>
              <a:t>Crécy</a:t>
            </a:r>
            <a:r>
              <a:rPr lang="en-US" dirty="0" smtClean="0"/>
              <a:t> in 1346. Historians do not know if this invention was carried from China to Europe or in The Europeans invented it independently. </a:t>
            </a:r>
          </a:p>
          <a:p>
            <a:pPr>
              <a:lnSpc>
                <a:spcPct val="90000"/>
              </a:lnSpc>
            </a:pPr>
            <a:r>
              <a:rPr lang="en-US" dirty="0" smtClean="0"/>
              <a:t>The musket was the first usable rifle that soldiers could carry into battle.</a:t>
            </a:r>
          </a:p>
          <a:p>
            <a:pPr>
              <a:lnSpc>
                <a:spcPct val="90000"/>
              </a:lnSpc>
            </a:pPr>
            <a:r>
              <a:rPr lang="en-US" dirty="0" smtClean="0"/>
              <a:t>It was developed in Spain in the 1500’s.</a:t>
            </a:r>
          </a:p>
          <a:p>
            <a:pPr>
              <a:lnSpc>
                <a:spcPct val="90000"/>
              </a:lnSpc>
            </a:pPr>
            <a:r>
              <a:rPr lang="en-US" dirty="0" smtClean="0"/>
              <a:t>It could fire a metal ball that could seriously kill or hurt someone.</a:t>
            </a:r>
          </a:p>
          <a:p>
            <a:pPr>
              <a:lnSpc>
                <a:spcPct val="90000"/>
              </a:lnSpc>
            </a:pPr>
            <a:r>
              <a:rPr lang="en-US" dirty="0" smtClean="0"/>
              <a:t>The first muskets were very large weighing 40 pounds and being over 6 feet long. </a:t>
            </a:r>
          </a:p>
          <a:p>
            <a:endParaRPr lang="en-US" dirty="0"/>
          </a:p>
        </p:txBody>
      </p:sp>
      <p:sp>
        <p:nvSpPr>
          <p:cNvPr id="7" name="Content Placeholder 6"/>
          <p:cNvSpPr>
            <a:spLocks noGrp="1"/>
          </p:cNvSpPr>
          <p:nvPr>
            <p:ph sz="quarter" idx="4"/>
          </p:nvPr>
        </p:nvSpPr>
        <p:spPr/>
        <p:txBody>
          <a:bodyPr/>
          <a:lstStyle/>
          <a:p>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b="23170"/>
          <a:stretch>
            <a:fillRect/>
          </a:stretch>
        </p:blipFill>
        <p:spPr bwMode="auto">
          <a:xfrm>
            <a:off x="4542064" y="1524000"/>
            <a:ext cx="4601936"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986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95182" y="274638"/>
            <a:ext cx="3691618" cy="1143000"/>
          </a:xfrm>
        </p:spPr>
        <p:txBody>
          <a:bodyPr>
            <a:normAutofit fontScale="90000"/>
          </a:bodyPr>
          <a:lstStyle/>
          <a:p>
            <a:pPr algn="r"/>
            <a:r>
              <a:rPr lang="en-US" dirty="0" smtClean="0"/>
              <a:t>The Microscope</a:t>
            </a:r>
            <a:endParaRPr lang="en-US" dirty="0"/>
          </a:p>
        </p:txBody>
      </p:sp>
      <p:sp>
        <p:nvSpPr>
          <p:cNvPr id="3" name="Content Placeholder 2"/>
          <p:cNvSpPr>
            <a:spLocks noGrp="1"/>
          </p:cNvSpPr>
          <p:nvPr>
            <p:ph sz="half" idx="2"/>
          </p:nvPr>
        </p:nvSpPr>
        <p:spPr>
          <a:xfrm>
            <a:off x="0" y="70338"/>
            <a:ext cx="4344988" cy="5105400"/>
          </a:xfrm>
        </p:spPr>
        <p:txBody>
          <a:bodyPr>
            <a:normAutofit/>
          </a:bodyPr>
          <a:lstStyle/>
          <a:p>
            <a:r>
              <a:rPr lang="en-US" dirty="0" smtClean="0"/>
              <a:t>The first useful microscope was developed in the Netherlands between 1590 and 1608. Three different eyeglass makers are given credit for this invention.</a:t>
            </a:r>
          </a:p>
          <a:p>
            <a:r>
              <a:rPr lang="en-US" dirty="0" smtClean="0"/>
              <a:t>Galileo helped popularize the microscope in the early 17th century.</a:t>
            </a:r>
            <a:endParaRPr lang="en-US" dirty="0"/>
          </a:p>
        </p:txBody>
      </p:sp>
      <p:sp>
        <p:nvSpPr>
          <p:cNvPr id="7" name="Content Placeholder 6"/>
          <p:cNvSpPr>
            <a:spLocks noGrp="1"/>
          </p:cNvSpPr>
          <p:nvPr>
            <p:ph sz="quarter" idx="4"/>
          </p:nvPr>
        </p:nvSpPr>
        <p:spPr/>
        <p:txBody>
          <a:bodyPr/>
          <a:lstStyle/>
          <a:p>
            <a:endParaRPr lang="en-US" dirty="0"/>
          </a:p>
        </p:txBody>
      </p:sp>
      <p:pic>
        <p:nvPicPr>
          <p:cNvPr id="11266" name="Picture 2" descr="http://thescienceexperts.com/wp-content/uploads/2011/11/first-microscop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3493477"/>
            <a:ext cx="3124200" cy="336452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encrypted-tbn3.google.com/images?q=tbn:ANd9GcRsmRYWq93ZhwaMjuDHbfqoARj8m-rMcR7V-0iX7pmHQ6aaeHX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2057400"/>
            <a:ext cx="3365499"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12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997</Words>
  <Application>Microsoft Office PowerPoint</Application>
  <PresentationFormat>On-screen Show (4:3)</PresentationFormat>
  <Paragraphs>51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Inventions of the Renaissance</vt:lpstr>
      <vt:lpstr>The Clock</vt:lpstr>
      <vt:lpstr>The Watch</vt:lpstr>
      <vt:lpstr>The Eyeglasses</vt:lpstr>
      <vt:lpstr>The Printing Press</vt:lpstr>
      <vt:lpstr>PowerPoint Presentation</vt:lpstr>
      <vt:lpstr>The Water Closet</vt:lpstr>
      <vt:lpstr>Gunpowder in Europe and the Musket</vt:lpstr>
      <vt:lpstr>The Microscope</vt:lpstr>
      <vt:lpstr>The Telescope</vt:lpstr>
      <vt:lpstr>The Match</vt:lpstr>
      <vt:lpstr>The Thermometer</vt:lpstr>
      <vt:lpstr>The Barometer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dc:creator>
  <cp:lastModifiedBy>Scott-Kaciuba</cp:lastModifiedBy>
  <cp:revision>14</cp:revision>
  <cp:lastPrinted>2012-05-09T15:08:10Z</cp:lastPrinted>
  <dcterms:created xsi:type="dcterms:W3CDTF">2012-05-09T00:47:46Z</dcterms:created>
  <dcterms:modified xsi:type="dcterms:W3CDTF">2012-05-09T19:35:25Z</dcterms:modified>
</cp:coreProperties>
</file>