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73" r:id="rId4"/>
    <p:sldId id="274" r:id="rId5"/>
    <p:sldId id="258" r:id="rId6"/>
    <p:sldId id="275" r:id="rId7"/>
    <p:sldId id="259" r:id="rId8"/>
    <p:sldId id="276" r:id="rId9"/>
    <p:sldId id="277" r:id="rId10"/>
    <p:sldId id="278" r:id="rId11"/>
    <p:sldId id="279" r:id="rId12"/>
    <p:sldId id="260" r:id="rId13"/>
    <p:sldId id="280" r:id="rId14"/>
    <p:sldId id="281" r:id="rId15"/>
    <p:sldId id="261" r:id="rId16"/>
    <p:sldId id="283" r:id="rId17"/>
    <p:sldId id="284" r:id="rId18"/>
    <p:sldId id="262" r:id="rId19"/>
    <p:sldId id="285" r:id="rId20"/>
    <p:sldId id="286" r:id="rId21"/>
    <p:sldId id="263" r:id="rId22"/>
    <p:sldId id="287" r:id="rId23"/>
    <p:sldId id="288" r:id="rId24"/>
    <p:sldId id="264" r:id="rId25"/>
    <p:sldId id="289" r:id="rId26"/>
    <p:sldId id="290" r:id="rId27"/>
    <p:sldId id="265" r:id="rId28"/>
    <p:sldId id="291" r:id="rId29"/>
    <p:sldId id="292" r:id="rId30"/>
    <p:sldId id="266" r:id="rId31"/>
    <p:sldId id="293" r:id="rId32"/>
    <p:sldId id="294" r:id="rId33"/>
    <p:sldId id="268" r:id="rId34"/>
    <p:sldId id="296" r:id="rId35"/>
    <p:sldId id="295" r:id="rId36"/>
    <p:sldId id="269" r:id="rId37"/>
    <p:sldId id="297" r:id="rId38"/>
    <p:sldId id="298" r:id="rId39"/>
    <p:sldId id="270" r:id="rId40"/>
    <p:sldId id="299" r:id="rId41"/>
    <p:sldId id="300" r:id="rId42"/>
    <p:sldId id="311" r:id="rId43"/>
    <p:sldId id="27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6" autoAdjust="0"/>
    <p:restoredTop sz="94660"/>
  </p:normalViewPr>
  <p:slideViewPr>
    <p:cSldViewPr>
      <p:cViewPr varScale="1">
        <p:scale>
          <a:sx n="74" d="100"/>
          <a:sy n="74" d="100"/>
        </p:scale>
        <p:origin x="-103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59B2FC-71A2-4475-9E2B-E3B38F825973}" type="datetimeFigureOut">
              <a:rPr lang="en-US" smtClean="0"/>
              <a:t>10/12/2012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71DC8-E8DD-46FF-B4E5-D6593B93E718}" type="slidenum">
              <a:rPr lang="en-US" smtClean="0"/>
              <a:t>‹#›</a:t>
            </a:fld>
            <a:endParaRPr lang="en-US"/>
          </a:p>
        </p:txBody>
      </p:sp>
    </p:spTree>
    <p:extLst>
      <p:ext uri="{BB962C8B-B14F-4D97-AF65-F5344CB8AC3E}">
        <p14:creationId xmlns:p14="http://schemas.microsoft.com/office/powerpoint/2010/main" val="185787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71DC8-E8DD-46FF-B4E5-D6593B93E718}" type="slidenum">
              <a:rPr lang="en-US" smtClean="0"/>
              <a:t>15</a:t>
            </a:fld>
            <a:endParaRPr lang="en-US"/>
          </a:p>
        </p:txBody>
      </p:sp>
    </p:spTree>
    <p:extLst>
      <p:ext uri="{BB962C8B-B14F-4D97-AF65-F5344CB8AC3E}">
        <p14:creationId xmlns:p14="http://schemas.microsoft.com/office/powerpoint/2010/main" val="64992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237AA-7911-4002-ADC9-CA28B9794C4D}" type="datetimeFigureOut">
              <a:rPr lang="en-US" smtClean="0"/>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186008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237AA-7911-4002-ADC9-CA28B9794C4D}" type="datetimeFigureOut">
              <a:rPr lang="en-US" smtClean="0"/>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15013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237AA-7911-4002-ADC9-CA28B9794C4D}" type="datetimeFigureOut">
              <a:rPr lang="en-US" smtClean="0"/>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53923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237AA-7911-4002-ADC9-CA28B9794C4D}" type="datetimeFigureOut">
              <a:rPr lang="en-US" smtClean="0"/>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31874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237AA-7911-4002-ADC9-CA28B9794C4D}" type="datetimeFigureOut">
              <a:rPr lang="en-US" smtClean="0"/>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147283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237AA-7911-4002-ADC9-CA28B9794C4D}" type="datetimeFigureOut">
              <a:rPr lang="en-US" smtClean="0"/>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235040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237AA-7911-4002-ADC9-CA28B9794C4D}" type="datetimeFigureOut">
              <a:rPr lang="en-US" smtClean="0"/>
              <a:t>10/12/2012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302721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237AA-7911-4002-ADC9-CA28B9794C4D}" type="datetimeFigureOut">
              <a:rPr lang="en-US" smtClean="0"/>
              <a:t>10/12/2012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306228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237AA-7911-4002-ADC9-CA28B9794C4D}" type="datetimeFigureOut">
              <a:rPr lang="en-US" smtClean="0"/>
              <a:t>10/12/2012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300260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237AA-7911-4002-ADC9-CA28B9794C4D}" type="datetimeFigureOut">
              <a:rPr lang="en-US" smtClean="0"/>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4154135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237AA-7911-4002-ADC9-CA28B9794C4D}" type="datetimeFigureOut">
              <a:rPr lang="en-US" smtClean="0"/>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70C65-8D27-4197-ABA8-FB187E378743}" type="slidenum">
              <a:rPr lang="en-US" smtClean="0"/>
              <a:t>‹#›</a:t>
            </a:fld>
            <a:endParaRPr lang="en-US"/>
          </a:p>
        </p:txBody>
      </p:sp>
    </p:spTree>
    <p:extLst>
      <p:ext uri="{BB962C8B-B14F-4D97-AF65-F5344CB8AC3E}">
        <p14:creationId xmlns:p14="http://schemas.microsoft.com/office/powerpoint/2010/main" val="88365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237AA-7911-4002-ADC9-CA28B9794C4D}" type="datetimeFigureOut">
              <a:rPr lang="en-US" smtClean="0"/>
              <a:t>10/12/2012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70C65-8D27-4197-ABA8-FB187E378743}" type="slidenum">
              <a:rPr lang="en-US" smtClean="0"/>
              <a:t>‹#›</a:t>
            </a:fld>
            <a:endParaRPr lang="en-US"/>
          </a:p>
        </p:txBody>
      </p:sp>
    </p:spTree>
    <p:extLst>
      <p:ext uri="{BB962C8B-B14F-4D97-AF65-F5344CB8AC3E}">
        <p14:creationId xmlns:p14="http://schemas.microsoft.com/office/powerpoint/2010/main" val="250698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41.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0" y="5486400"/>
            <a:ext cx="7772400" cy="920749"/>
          </a:xfrm>
        </p:spPr>
        <p:txBody>
          <a:bodyPr/>
          <a:lstStyle/>
          <a:p>
            <a:r>
              <a:rPr lang="en-US" b="1" dirty="0" smtClean="0"/>
              <a:t>The 2</a:t>
            </a:r>
            <a:r>
              <a:rPr lang="en-US" b="1" baseline="30000" dirty="0" smtClean="0"/>
              <a:t>nd</a:t>
            </a:r>
            <a:r>
              <a:rPr lang="en-US" b="1" dirty="0" smtClean="0"/>
              <a:t> Punic War </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60943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Option 1: </a:t>
            </a:r>
            <a:r>
              <a:rPr lang="en-US" dirty="0">
                <a:solidFill>
                  <a:srgbClr val="FF0000"/>
                </a:solidFill>
              </a:rPr>
              <a:t>Reduce </a:t>
            </a:r>
            <a:r>
              <a:rPr lang="en-US" dirty="0" err="1">
                <a:solidFill>
                  <a:srgbClr val="FF0000"/>
                </a:solidFill>
              </a:rPr>
              <a:t>Saguntum</a:t>
            </a:r>
            <a:r>
              <a:rPr lang="en-US" dirty="0">
                <a:solidFill>
                  <a:srgbClr val="FF0000"/>
                </a:solidFill>
              </a:rPr>
              <a:t> by force</a:t>
            </a:r>
          </a:p>
        </p:txBody>
      </p:sp>
      <p:sp>
        <p:nvSpPr>
          <p:cNvPr id="3" name="Content Placeholder 2"/>
          <p:cNvSpPr>
            <a:spLocks noGrp="1"/>
          </p:cNvSpPr>
          <p:nvPr>
            <p:ph idx="1"/>
          </p:nvPr>
        </p:nvSpPr>
        <p:spPr>
          <a:xfrm>
            <a:off x="228600" y="1295400"/>
            <a:ext cx="8458200" cy="5257800"/>
          </a:xfrm>
        </p:spPr>
        <p:txBody>
          <a:bodyPr>
            <a:normAutofit fontScale="70000" lnSpcReduction="20000"/>
          </a:bodyPr>
          <a:lstStyle/>
          <a:p>
            <a:pPr marL="0" indent="0">
              <a:buNone/>
            </a:pPr>
            <a:r>
              <a:rPr lang="en-US" dirty="0"/>
              <a:t>Y</a:t>
            </a:r>
            <a:r>
              <a:rPr lang="en-US" dirty="0" smtClean="0"/>
              <a:t>ou </a:t>
            </a:r>
            <a:r>
              <a:rPr lang="en-US" dirty="0"/>
              <a:t>made the right choice to capture </a:t>
            </a:r>
            <a:r>
              <a:rPr lang="en-US" dirty="0" err="1"/>
              <a:t>Saguntum</a:t>
            </a:r>
            <a:r>
              <a:rPr lang="en-US" dirty="0"/>
              <a:t> before moving on.  </a:t>
            </a:r>
            <a:endParaRPr lang="en-US" dirty="0" smtClean="0"/>
          </a:p>
          <a:p>
            <a:pPr marL="0" indent="0">
              <a:buNone/>
            </a:pPr>
            <a:endParaRPr lang="en-US" dirty="0"/>
          </a:p>
          <a:p>
            <a:pPr marL="0" indent="0">
              <a:buNone/>
            </a:pPr>
            <a:r>
              <a:rPr lang="en-US" dirty="0" smtClean="0"/>
              <a:t>Ironically</a:t>
            </a:r>
            <a:r>
              <a:rPr lang="en-US" dirty="0"/>
              <a:t>, Hannibal almost lost his life here, when a javelin, thrown down from the city wall, rammed through his leg.  He survived quite nicely, and the destruction of </a:t>
            </a:r>
            <a:r>
              <a:rPr lang="en-US" dirty="0" err="1"/>
              <a:t>Saguntum</a:t>
            </a:r>
            <a:r>
              <a:rPr lang="en-US" dirty="0"/>
              <a:t> was assured.  The </a:t>
            </a:r>
            <a:r>
              <a:rPr lang="en-US" dirty="0" err="1"/>
              <a:t>Saguntines</a:t>
            </a:r>
            <a:r>
              <a:rPr lang="en-US" dirty="0"/>
              <a:t> hated Hannibal so much that they burned and melted their precious objects so that he could not use them, and then threw themselves into the fire, rather than become his mercenaries </a:t>
            </a:r>
            <a:r>
              <a:rPr lang="en-US" dirty="0" smtClean="0"/>
              <a:t>(soldiers for hire) or </a:t>
            </a:r>
            <a:r>
              <a:rPr lang="en-US" dirty="0"/>
              <a:t>slaves</a:t>
            </a:r>
            <a:r>
              <a:rPr lang="en-US" dirty="0" smtClean="0"/>
              <a:t>.</a:t>
            </a:r>
          </a:p>
          <a:p>
            <a:pPr marL="0" indent="0">
              <a:buNone/>
            </a:pPr>
            <a:endParaRPr lang="en-US" dirty="0"/>
          </a:p>
          <a:p>
            <a:pPr marL="0" indent="0">
              <a:buNone/>
            </a:pPr>
            <a:r>
              <a:rPr lang="en-US" dirty="0"/>
              <a:t>    At home, this victory caused his popularity to grow also, as he was elected </a:t>
            </a:r>
            <a:r>
              <a:rPr lang="en-US" dirty="0" err="1"/>
              <a:t>suffete</a:t>
            </a:r>
            <a:r>
              <a:rPr lang="en-US" dirty="0"/>
              <a:t> (pronounced, according to Durant, as "show-feet</a:t>
            </a:r>
            <a:r>
              <a:rPr lang="en-US" dirty="0" smtClean="0"/>
              <a:t>").  </a:t>
            </a:r>
            <a:r>
              <a:rPr lang="en-US" dirty="0" err="1"/>
              <a:t>Suffete</a:t>
            </a:r>
            <a:r>
              <a:rPr lang="en-US" dirty="0"/>
              <a:t> was similar to being consul in Rome, and gave Hannibal </a:t>
            </a:r>
            <a:r>
              <a:rPr lang="en-US" dirty="0" smtClean="0"/>
              <a:t>free rein </a:t>
            </a:r>
            <a:r>
              <a:rPr lang="en-US" dirty="0"/>
              <a:t>to carry forth his war against Rome. </a:t>
            </a:r>
            <a:r>
              <a:rPr lang="en-US" dirty="0" smtClean="0"/>
              <a:t>This </a:t>
            </a:r>
            <a:r>
              <a:rPr lang="en-US" dirty="0"/>
              <a:t>position virtually guaranteed that he would get the support he needed to bring his plans to fruition.  </a:t>
            </a:r>
            <a:endParaRPr lang="en-US" dirty="0" smtClean="0"/>
          </a:p>
          <a:p>
            <a:pPr marL="0" indent="0">
              <a:buNone/>
            </a:pPr>
            <a:endParaRPr lang="en-US" dirty="0"/>
          </a:p>
          <a:p>
            <a:pPr marL="0" indent="0">
              <a:buNone/>
            </a:pPr>
            <a:r>
              <a:rPr lang="en-US" dirty="0" smtClean="0">
                <a:hlinkClick r:id="rId2" action="ppaction://hlinksldjump"/>
              </a:rPr>
              <a:t>Here </a:t>
            </a:r>
            <a:r>
              <a:rPr lang="en-US" dirty="0">
                <a:hlinkClick r:id="rId2" action="ppaction://hlinksldjump"/>
              </a:rPr>
              <a:t>is his next choice</a:t>
            </a:r>
            <a:r>
              <a:rPr lang="en-US" dirty="0" smtClean="0">
                <a:hlinkClick r:id="rId2" action="ppaction://hlinksldjump"/>
              </a:rPr>
              <a:t>.</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668866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Option 2: Pass </a:t>
            </a:r>
            <a:r>
              <a:rPr lang="en-US" dirty="0" err="1" smtClean="0">
                <a:solidFill>
                  <a:srgbClr val="00B0F0"/>
                </a:solidFill>
              </a:rPr>
              <a:t>Saguntum</a:t>
            </a:r>
            <a:r>
              <a:rPr lang="en-US" dirty="0" smtClean="0">
                <a:solidFill>
                  <a:srgbClr val="00B0F0"/>
                </a:solidFill>
              </a:rPr>
              <a:t> by</a:t>
            </a:r>
            <a:endParaRPr lang="en-US" dirty="0">
              <a:solidFill>
                <a:srgbClr val="00B0F0"/>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0" indent="0">
              <a:buNone/>
            </a:pPr>
            <a:r>
              <a:rPr lang="en-US" dirty="0"/>
              <a:t>You have changed History! </a:t>
            </a:r>
            <a:endParaRPr lang="en-US" dirty="0" smtClean="0"/>
          </a:p>
          <a:p>
            <a:pPr marL="0" indent="0">
              <a:buNone/>
            </a:pPr>
            <a:endParaRPr lang="en-US" dirty="0" smtClean="0"/>
          </a:p>
          <a:p>
            <a:pPr marL="0" indent="0">
              <a:buNone/>
            </a:pPr>
            <a:r>
              <a:rPr lang="en-US" dirty="0" smtClean="0"/>
              <a:t> </a:t>
            </a:r>
            <a:r>
              <a:rPr lang="en-US" dirty="0"/>
              <a:t>Bypassing </a:t>
            </a:r>
            <a:r>
              <a:rPr lang="en-US" dirty="0" err="1"/>
              <a:t>Saguntum</a:t>
            </a:r>
            <a:r>
              <a:rPr lang="en-US" dirty="0"/>
              <a:t> would be a major mistake, because the inhabitants truly despise you, and would do everything they could to disrupt your further progress.  </a:t>
            </a:r>
            <a:r>
              <a:rPr lang="en-US" dirty="0" smtClean="0"/>
              <a:t>You are already far from home, with stretched supply lines.  You can’t afford to leave a fortified city, standing to the rear of your advance.</a:t>
            </a:r>
          </a:p>
          <a:p>
            <a:pPr marL="0" indent="0">
              <a:buNone/>
            </a:pPr>
            <a:endParaRPr lang="en-US" dirty="0" smtClean="0"/>
          </a:p>
          <a:p>
            <a:pPr marL="0" indent="0">
              <a:buNone/>
            </a:pPr>
            <a:endParaRPr lang="en-US" dirty="0"/>
          </a:p>
          <a:p>
            <a:pPr marL="0" indent="0">
              <a:buNone/>
            </a:pPr>
            <a:r>
              <a:rPr lang="en-US" b="1" u="sng" dirty="0">
                <a:solidFill>
                  <a:srgbClr val="FF0000"/>
                </a:solidFill>
                <a:hlinkClick r:id="rId2" action="ppaction://hlinksldjump"/>
              </a:rPr>
              <a:t>Go to the Correct Answer!</a:t>
            </a:r>
            <a:endParaRPr lang="en-US" b="1" u="sng" dirty="0">
              <a:solidFill>
                <a:srgbClr val="FF0000"/>
              </a:solidFill>
            </a:endParaRPr>
          </a:p>
          <a:p>
            <a:pPr marL="0" indent="0">
              <a:buNone/>
            </a:pPr>
            <a:endParaRPr lang="en-US" dirty="0"/>
          </a:p>
        </p:txBody>
      </p:sp>
    </p:spTree>
    <p:extLst>
      <p:ext uri="{BB962C8B-B14F-4D97-AF65-F5344CB8AC3E}">
        <p14:creationId xmlns:p14="http://schemas.microsoft.com/office/powerpoint/2010/main" val="253889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581401"/>
            <a:ext cx="2229104" cy="326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808038"/>
          </a:xfrm>
        </p:spPr>
        <p:txBody>
          <a:bodyPr/>
          <a:lstStyle/>
          <a:p>
            <a:r>
              <a:rPr lang="en-US" dirty="0" smtClean="0"/>
              <a:t>Scenario #4</a:t>
            </a:r>
            <a:endParaRPr lang="en-US" dirty="0"/>
          </a:p>
        </p:txBody>
      </p:sp>
      <p:sp>
        <p:nvSpPr>
          <p:cNvPr id="3" name="Content Placeholder 2"/>
          <p:cNvSpPr>
            <a:spLocks noGrp="1"/>
          </p:cNvSpPr>
          <p:nvPr>
            <p:ph idx="1"/>
          </p:nvPr>
        </p:nvSpPr>
        <p:spPr>
          <a:xfrm>
            <a:off x="0" y="838200"/>
            <a:ext cx="8991600" cy="6008912"/>
          </a:xfrm>
        </p:spPr>
        <p:txBody>
          <a:bodyPr>
            <a:normAutofit fontScale="62500" lnSpcReduction="20000"/>
          </a:bodyPr>
          <a:lstStyle/>
          <a:p>
            <a:pPr marL="0" indent="0">
              <a:buNone/>
            </a:pPr>
            <a:endParaRPr lang="en-US" dirty="0" smtClean="0"/>
          </a:p>
          <a:p>
            <a:pPr marL="0" indent="0">
              <a:buNone/>
            </a:pPr>
            <a:r>
              <a:rPr lang="en-US" dirty="0" smtClean="0"/>
              <a:t>At the Rhone River, Hannibal's cavalry found itself near the Roman army.  Hannibal now knows that the Romans are at the mouth of the Rhone, in great numbers.  His original plan was to continue on to cross the Alps, and descend upon Rome from the north. To travel south and fight the Romans now may mean that Hannibal could destroy their army in one major battle, and therefore leave Rome crippled for the rest of his assault.  He would also need to defeat the navy.  Even if he were successful in this, he would face what we will call the </a:t>
            </a:r>
            <a:r>
              <a:rPr lang="en-US" b="1" i="1" dirty="0" smtClean="0"/>
              <a:t>Port Problem.  </a:t>
            </a:r>
            <a:r>
              <a:rPr lang="en-US" dirty="0" smtClean="0"/>
              <a:t>The geography of Italy is such that there are very few good harbors in which he could land, and these might be fortified against him.</a:t>
            </a:r>
          </a:p>
          <a:p>
            <a:pPr marL="0" indent="0">
              <a:buNone/>
            </a:pPr>
            <a:endParaRPr lang="en-US" dirty="0" smtClean="0"/>
          </a:p>
          <a:p>
            <a:pPr marL="0" indent="0">
              <a:buNone/>
            </a:pPr>
            <a:r>
              <a:rPr lang="en-US" dirty="0" smtClean="0"/>
              <a:t>What choice would you make?                </a:t>
            </a:r>
          </a:p>
          <a:p>
            <a:pPr marL="0" indent="0">
              <a:buNone/>
            </a:pPr>
            <a:r>
              <a:rPr lang="en-US" dirty="0" smtClean="0"/>
              <a:t>                                                        </a:t>
            </a:r>
            <a:r>
              <a:rPr lang="en-US" b="1" dirty="0" err="1" smtClean="0"/>
              <a:t>xxxxx</a:t>
            </a:r>
            <a:endParaRPr lang="en-US" b="1" dirty="0" smtClean="0"/>
          </a:p>
          <a:p>
            <a:pPr marL="0" indent="0">
              <a:buNone/>
            </a:pPr>
            <a:r>
              <a:rPr lang="en-US" dirty="0" smtClean="0"/>
              <a:t>                                                        </a:t>
            </a:r>
            <a:r>
              <a:rPr lang="en-US" b="1" dirty="0" smtClean="0"/>
              <a:t>GAUL</a:t>
            </a:r>
            <a:endParaRPr lang="en-US" dirty="0" smtClean="0"/>
          </a:p>
          <a:p>
            <a:pPr marL="0" indent="0">
              <a:buNone/>
            </a:pPr>
            <a:endParaRPr lang="en-US" dirty="0" smtClean="0"/>
          </a:p>
          <a:p>
            <a:pPr marL="0" indent="0">
              <a:buNone/>
            </a:pPr>
            <a:r>
              <a:rPr lang="en-US" b="1" dirty="0">
                <a:solidFill>
                  <a:srgbClr val="FF0000"/>
                </a:solidFill>
              </a:rPr>
              <a:t>Option 1 </a:t>
            </a:r>
            <a:r>
              <a:rPr lang="en-US" sz="4200" b="1" u="sng" dirty="0" smtClean="0">
                <a:solidFill>
                  <a:srgbClr val="FF0000"/>
                </a:solidFill>
                <a:hlinkClick r:id="rId3" action="ppaction://hlinksldjump"/>
              </a:rPr>
              <a:t>Cross the Alps.</a:t>
            </a:r>
            <a:endParaRPr lang="en-US" sz="4200" b="1" u="sng" dirty="0" smtClean="0">
              <a:solidFill>
                <a:srgbClr val="FF0000"/>
              </a:solidFill>
            </a:endParaRPr>
          </a:p>
          <a:p>
            <a:pPr marL="0" indent="0">
              <a:buNone/>
            </a:pPr>
            <a:endParaRPr lang="en-US" sz="4200" u="sng" dirty="0" smtClean="0"/>
          </a:p>
          <a:p>
            <a:pPr marL="0" indent="0">
              <a:buNone/>
            </a:pPr>
            <a:r>
              <a:rPr lang="en-US" b="1" dirty="0">
                <a:solidFill>
                  <a:srgbClr val="00B0F0"/>
                </a:solidFill>
              </a:rPr>
              <a:t>Option 2 </a:t>
            </a:r>
            <a:r>
              <a:rPr lang="en-US" sz="4200" b="1" u="sng" dirty="0" smtClean="0">
                <a:solidFill>
                  <a:srgbClr val="00B0F0"/>
                </a:solidFill>
                <a:hlinkClick r:id="rId4" action="ppaction://hlinksldjump"/>
              </a:rPr>
              <a:t>Go down the Rhone.</a:t>
            </a:r>
            <a:endParaRPr lang="en-US" sz="4200" b="1" u="sng" dirty="0" smtClean="0">
              <a:solidFill>
                <a:srgbClr val="00B0F0"/>
              </a:solidFill>
            </a:endParaRPr>
          </a:p>
          <a:p>
            <a:endParaRPr lang="en-US" dirty="0"/>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5847" y="3581401"/>
            <a:ext cx="4219995" cy="331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267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57200"/>
            <a:ext cx="8229600" cy="868362"/>
          </a:xfrm>
        </p:spPr>
        <p:txBody>
          <a:bodyPr>
            <a:normAutofit fontScale="90000"/>
          </a:bodyPr>
          <a:lstStyle/>
          <a:p>
            <a:r>
              <a:rPr lang="en-US" dirty="0" smtClean="0">
                <a:solidFill>
                  <a:srgbClr val="FF0000"/>
                </a:solidFill>
              </a:rPr>
              <a:t>Option 1 </a:t>
            </a:r>
            <a:r>
              <a:rPr lang="en-US" dirty="0">
                <a:solidFill>
                  <a:srgbClr val="FF0000"/>
                </a:solidFill>
              </a:rPr>
              <a:t>Cross the </a:t>
            </a:r>
            <a:r>
              <a:rPr lang="en-US" dirty="0" smtClean="0">
                <a:solidFill>
                  <a:srgbClr val="FF0000"/>
                </a:solidFill>
              </a:rPr>
              <a:t>Alps</a:t>
            </a:r>
            <a:r>
              <a:rPr lang="en-US" b="1" dirty="0">
                <a:solidFill>
                  <a:srgbClr val="FF0000"/>
                </a:solidFill>
              </a:rPr>
              <a:t/>
            </a:r>
            <a:br>
              <a:rPr lang="en-US" b="1" dirty="0">
                <a:solidFill>
                  <a:srgbClr val="FF0000"/>
                </a:solidFill>
              </a:rPr>
            </a:br>
            <a:r>
              <a:rPr lang="en-US" dirty="0" smtClean="0"/>
              <a:t> </a:t>
            </a:r>
            <a:endParaRPr lang="en-US" dirty="0"/>
          </a:p>
        </p:txBody>
      </p:sp>
      <p:sp>
        <p:nvSpPr>
          <p:cNvPr id="3" name="Content Placeholder 2"/>
          <p:cNvSpPr>
            <a:spLocks noGrp="1"/>
          </p:cNvSpPr>
          <p:nvPr>
            <p:ph idx="1"/>
          </p:nvPr>
        </p:nvSpPr>
        <p:spPr>
          <a:xfrm>
            <a:off x="457200" y="861218"/>
            <a:ext cx="8229600" cy="5768182"/>
          </a:xfrm>
        </p:spPr>
        <p:txBody>
          <a:bodyPr>
            <a:normAutofit fontScale="92500" lnSpcReduction="20000"/>
          </a:bodyPr>
          <a:lstStyle/>
          <a:p>
            <a:pPr marL="0" indent="0">
              <a:buNone/>
            </a:pPr>
            <a:r>
              <a:rPr lang="en-US" b="1" dirty="0" smtClean="0">
                <a:solidFill>
                  <a:srgbClr val="FF0000"/>
                </a:solidFill>
              </a:rPr>
              <a:t>Though </a:t>
            </a:r>
            <a:r>
              <a:rPr lang="en-US" b="1" dirty="0">
                <a:solidFill>
                  <a:srgbClr val="FF0000"/>
                </a:solidFill>
              </a:rPr>
              <a:t>he had to do some fast talking to inspire his men, Hannibal convinced them that the best course was to stay on track and cross the Alps.  Still, it was no easy journey.  Many mountain men </a:t>
            </a:r>
            <a:r>
              <a:rPr lang="en-US" b="1" dirty="0">
                <a:solidFill>
                  <a:srgbClr val="FFFF00"/>
                </a:solidFill>
              </a:rPr>
              <a:t>lived in the Alps, and they resisted Hannibal's advance by throwing rocks down upon his men from ledges above.  Often the snow and ice gave way underfoot, and men plummeted to their deaths.  Most difficult of his equipment to move were the elephants, and Hannibal lost most of these to the narrow paths, or the </a:t>
            </a:r>
            <a:r>
              <a:rPr lang="en-US" b="1" dirty="0" smtClean="0">
                <a:solidFill>
                  <a:srgbClr val="FFFF00"/>
                </a:solidFill>
              </a:rPr>
              <a:t>cold.</a:t>
            </a:r>
          </a:p>
          <a:p>
            <a:pPr marL="0" indent="0">
              <a:buNone/>
            </a:pPr>
            <a:r>
              <a:rPr lang="en-US" b="1" dirty="0" smtClean="0">
                <a:solidFill>
                  <a:srgbClr val="FFFF00"/>
                </a:solidFill>
              </a:rPr>
              <a:t>Soon</a:t>
            </a:r>
            <a:r>
              <a:rPr lang="en-US" b="1" dirty="0">
                <a:solidFill>
                  <a:srgbClr val="FFFF00"/>
                </a:solidFill>
              </a:rPr>
              <a:t>, he would have another choice to make</a:t>
            </a:r>
            <a:r>
              <a:rPr lang="en-US" b="1" dirty="0" smtClean="0">
                <a:solidFill>
                  <a:srgbClr val="FFFF00"/>
                </a:solidFill>
              </a:rPr>
              <a:t>.</a:t>
            </a:r>
          </a:p>
          <a:p>
            <a:pPr marL="0" indent="0">
              <a:buNone/>
            </a:pPr>
            <a:endParaRPr lang="en-US" b="1" dirty="0">
              <a:solidFill>
                <a:srgbClr val="FFFF00"/>
              </a:solidFill>
            </a:endParaRPr>
          </a:p>
          <a:p>
            <a:pPr marL="0" indent="0">
              <a:buNone/>
            </a:pPr>
            <a:r>
              <a:rPr lang="en-US" b="1" dirty="0" smtClean="0">
                <a:solidFill>
                  <a:srgbClr val="FFFF00"/>
                </a:solidFill>
                <a:hlinkClick r:id="rId3" action="ppaction://hlinksldjump"/>
              </a:rPr>
              <a:t>Go To your next Decision!</a:t>
            </a:r>
            <a:endParaRPr lang="en-US" b="1" dirty="0">
              <a:solidFill>
                <a:srgbClr val="FFFF00"/>
              </a:solidFill>
            </a:endParaRPr>
          </a:p>
        </p:txBody>
      </p:sp>
    </p:spTree>
    <p:extLst>
      <p:ext uri="{BB962C8B-B14F-4D97-AF65-F5344CB8AC3E}">
        <p14:creationId xmlns:p14="http://schemas.microsoft.com/office/powerpoint/2010/main" val="1450180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Option 2 </a:t>
            </a:r>
            <a:r>
              <a:rPr lang="en-US" dirty="0">
                <a:solidFill>
                  <a:srgbClr val="00B0F0"/>
                </a:solidFill>
              </a:rPr>
              <a:t>Go down the </a:t>
            </a:r>
            <a:r>
              <a:rPr lang="en-US" dirty="0" smtClean="0">
                <a:solidFill>
                  <a:srgbClr val="00B0F0"/>
                </a:solidFill>
              </a:rPr>
              <a:t>Rhone</a:t>
            </a:r>
            <a:r>
              <a:rPr lang="en-US" b="1" dirty="0">
                <a:solidFill>
                  <a:srgbClr val="00B0F0"/>
                </a:solidFill>
              </a:rPr>
              <a:t/>
            </a:r>
            <a:br>
              <a:rPr lang="en-US" b="1" dirty="0">
                <a:solidFill>
                  <a:srgbClr val="00B0F0"/>
                </a:solidFill>
              </a:rPr>
            </a:br>
            <a:endParaRPr lang="en-US" dirty="0"/>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pPr marL="0" indent="0">
              <a:buNone/>
            </a:pPr>
            <a:r>
              <a:rPr lang="en-US" dirty="0"/>
              <a:t>You have changed History!  </a:t>
            </a:r>
            <a:endParaRPr lang="en-US" dirty="0" smtClean="0"/>
          </a:p>
          <a:p>
            <a:pPr marL="0" indent="0">
              <a:buNone/>
            </a:pPr>
            <a:endParaRPr lang="en-US" dirty="0" smtClean="0"/>
          </a:p>
          <a:p>
            <a:pPr marL="0" indent="0">
              <a:buNone/>
            </a:pPr>
            <a:r>
              <a:rPr lang="en-US" dirty="0" smtClean="0"/>
              <a:t>Hannibal </a:t>
            </a:r>
            <a:r>
              <a:rPr lang="en-US" dirty="0"/>
              <a:t>knew it was </a:t>
            </a:r>
            <a:r>
              <a:rPr lang="en-US" dirty="0" smtClean="0"/>
              <a:t>inevitable </a:t>
            </a:r>
            <a:r>
              <a:rPr lang="en-US" dirty="0"/>
              <a:t>that he would have to invade Rome by land.  Gambling that he could both destroy the Roman army, and take their navy would have been foolish.  Then, not being able to invade Italy with that navy would have made the entire undertaking worthless. </a:t>
            </a:r>
            <a:r>
              <a:rPr lang="en-US" dirty="0" smtClean="0"/>
              <a:t>Hannibal </a:t>
            </a:r>
            <a:r>
              <a:rPr lang="en-US" dirty="0"/>
              <a:t>had very little chance to gain the decisive victory he needed.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u="sng" dirty="0">
                <a:solidFill>
                  <a:srgbClr val="FF0000"/>
                </a:solidFill>
                <a:hlinkClick r:id="rId2" action="ppaction://hlinksldjump"/>
              </a:rPr>
              <a:t>Go to the Correct Answer!</a:t>
            </a:r>
            <a:endParaRPr lang="en-US" b="1" u="sng" dirty="0">
              <a:solidFill>
                <a:srgbClr val="FF0000"/>
              </a:solidFill>
            </a:endParaRP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750910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08038"/>
          </a:xfrm>
        </p:spPr>
        <p:txBody>
          <a:bodyPr/>
          <a:lstStyle/>
          <a:p>
            <a:r>
              <a:rPr lang="en-US" dirty="0" smtClean="0"/>
              <a:t>Scenario #5</a:t>
            </a:r>
            <a:endParaRPr lang="en-US" dirty="0"/>
          </a:p>
        </p:txBody>
      </p:sp>
      <p:sp>
        <p:nvSpPr>
          <p:cNvPr id="3" name="Content Placeholder 2"/>
          <p:cNvSpPr>
            <a:spLocks noGrp="1"/>
          </p:cNvSpPr>
          <p:nvPr>
            <p:ph idx="1"/>
          </p:nvPr>
        </p:nvSpPr>
        <p:spPr>
          <a:xfrm>
            <a:off x="304800" y="838200"/>
            <a:ext cx="8686800" cy="5867400"/>
          </a:xfrm>
        </p:spPr>
        <p:txBody>
          <a:bodyPr>
            <a:normAutofit fontScale="55000" lnSpcReduction="20000"/>
          </a:bodyPr>
          <a:lstStyle/>
          <a:p>
            <a:pPr marL="0" indent="0">
              <a:buNone/>
            </a:pPr>
            <a:r>
              <a:rPr lang="en-US" dirty="0" smtClean="0"/>
              <a:t>Hannibal inspired his men by reminding them that they were now all veteran soldiers, whereas their opponents would be largely composed of new recruits.  Hannibal's personality often caused his army to achieve feats seemingly beyond their ability.  Here, he emphasized their team spirit, the great treasure in Rome, and that </a:t>
            </a:r>
            <a:r>
              <a:rPr lang="en-US" dirty="0" err="1" smtClean="0"/>
              <a:t>recrossing</a:t>
            </a:r>
            <a:r>
              <a:rPr lang="en-US" dirty="0" smtClean="0"/>
              <a:t> the Alps would be impossible.  He brought in prisoners, and had them fight each other to the death, promising the winner a free pass home.  This provoked his soldiers into a fighting frenzy.</a:t>
            </a:r>
          </a:p>
          <a:p>
            <a:pPr marL="0" indent="0">
              <a:buNone/>
            </a:pPr>
            <a:endParaRPr lang="en-US" dirty="0" smtClean="0"/>
          </a:p>
          <a:p>
            <a:pPr marL="0" indent="0">
              <a:buNone/>
            </a:pPr>
            <a:r>
              <a:rPr lang="en-US" dirty="0" smtClean="0"/>
              <a:t>At this point, the consul in charge of the Roman army that had been sent north was named Scipio.  (The other consul, </a:t>
            </a:r>
            <a:r>
              <a:rPr lang="en-US" dirty="0" err="1" smtClean="0"/>
              <a:t>Sempronius</a:t>
            </a:r>
            <a:r>
              <a:rPr lang="en-US" dirty="0" smtClean="0"/>
              <a:t>, was sent south, to work his way to Africa, where he might attack Carthage itself.)  Scipio was building a bridge across the Po river, when word came from scouts that Hannibal and his men were only 5 miles away.  Hannibal was fully aware of Scipio's presence, but debated his best course of action.  He could attack now, wading across the river to meet the Romans, or he could wait, letting them finish their bridge and come to his side.  His men were still somewhat tired from their trip over the Alps, and in hostile territory.  Quick action, though, might prevent the Romans from bringing the full might of their army upon him.  Which would you choose to do?</a:t>
            </a:r>
          </a:p>
          <a:p>
            <a:pPr marL="0" indent="0">
              <a:buNone/>
            </a:pPr>
            <a:endParaRPr lang="en-US" dirty="0" smtClean="0"/>
          </a:p>
          <a:p>
            <a:pPr marL="0" indent="0">
              <a:buNone/>
            </a:pPr>
            <a:r>
              <a:rPr lang="en-US" sz="2800" b="1" dirty="0">
                <a:solidFill>
                  <a:srgbClr val="FF0000"/>
                </a:solidFill>
              </a:rPr>
              <a:t>Option 1 </a:t>
            </a:r>
            <a:r>
              <a:rPr lang="en-US" sz="4200" b="1" u="sng" dirty="0" smtClean="0">
                <a:solidFill>
                  <a:srgbClr val="FF0000"/>
                </a:solidFill>
                <a:hlinkClick r:id="rId3" action="ppaction://hlinksldjump"/>
              </a:rPr>
              <a:t>Attack the Romans now.</a:t>
            </a:r>
            <a:endParaRPr lang="en-US" sz="4200" b="1" u="sng" dirty="0" smtClean="0">
              <a:solidFill>
                <a:srgbClr val="FF0000"/>
              </a:solidFill>
            </a:endParaRPr>
          </a:p>
          <a:p>
            <a:pPr marL="0" indent="0">
              <a:buNone/>
            </a:pPr>
            <a:endParaRPr lang="en-US" sz="4200" u="sng" dirty="0" smtClean="0"/>
          </a:p>
          <a:p>
            <a:pPr marL="0" indent="0">
              <a:buNone/>
            </a:pPr>
            <a:r>
              <a:rPr lang="en-US" sz="2800" b="1" dirty="0">
                <a:solidFill>
                  <a:srgbClr val="00B0F0"/>
                </a:solidFill>
              </a:rPr>
              <a:t>Option 2 </a:t>
            </a:r>
            <a:r>
              <a:rPr lang="en-US" sz="4200" b="1" u="sng" dirty="0" smtClean="0">
                <a:solidFill>
                  <a:srgbClr val="00B0F0"/>
                </a:solidFill>
                <a:hlinkClick r:id="rId4" action="ppaction://hlinksldjump"/>
              </a:rPr>
              <a:t>Wait until the bridge is built.</a:t>
            </a:r>
            <a:endParaRPr lang="en-US" sz="4200" b="1" u="sng" dirty="0">
              <a:solidFill>
                <a:srgbClr val="00B0F0"/>
              </a:solidFill>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3332" y="4724399"/>
            <a:ext cx="3100668" cy="213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107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6638"/>
          </a:xfrm>
        </p:spPr>
        <p:txBody>
          <a:bodyPr/>
          <a:lstStyle/>
          <a:p>
            <a:r>
              <a:rPr lang="en-US" b="1" dirty="0" smtClean="0">
                <a:solidFill>
                  <a:srgbClr val="FF0000"/>
                </a:solidFill>
              </a:rPr>
              <a:t>Option 1: </a:t>
            </a:r>
            <a:r>
              <a:rPr lang="en-US" b="1" dirty="0">
                <a:solidFill>
                  <a:srgbClr val="FF0000"/>
                </a:solidFill>
              </a:rPr>
              <a:t>Attack the Romans now</a:t>
            </a:r>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pPr marL="0" indent="0">
              <a:buNone/>
            </a:pPr>
            <a:r>
              <a:rPr lang="en-US" dirty="0"/>
              <a:t>You have changed History! </a:t>
            </a:r>
            <a:endParaRPr lang="en-US" dirty="0" smtClean="0"/>
          </a:p>
          <a:p>
            <a:pPr marL="0" indent="0">
              <a:buNone/>
            </a:pPr>
            <a:endParaRPr lang="en-US" dirty="0"/>
          </a:p>
          <a:p>
            <a:pPr marL="0" indent="0">
              <a:buNone/>
            </a:pPr>
            <a:r>
              <a:rPr lang="en-US" dirty="0" smtClean="0"/>
              <a:t>Had </a:t>
            </a:r>
            <a:r>
              <a:rPr lang="en-US" dirty="0"/>
              <a:t>Hannibal crossed the </a:t>
            </a:r>
            <a:r>
              <a:rPr lang="en-US" dirty="0" smtClean="0"/>
              <a:t>Po River, </a:t>
            </a:r>
            <a:r>
              <a:rPr lang="en-US" dirty="0"/>
              <a:t>he would probably have had to move north first, since he could not risk being caught by Scipio while crossing.  Many areas in the Po region are </a:t>
            </a:r>
            <a:r>
              <a:rPr lang="en-US" dirty="0" smtClean="0"/>
              <a:t>swampy. It </a:t>
            </a:r>
            <a:r>
              <a:rPr lang="en-US" dirty="0"/>
              <a:t>is difficult to fight while in water, and Hannibal certainly didn't want any disadvantages.  Had he got his entire army across, it is equally possible that he may have destroyed Scipio's army, or that they may have been able to resist him.  </a:t>
            </a:r>
            <a:endParaRPr lang="en-US" dirty="0" smtClean="0"/>
          </a:p>
          <a:p>
            <a:pPr marL="0" indent="0">
              <a:buNone/>
            </a:pPr>
            <a:endParaRPr lang="en-US" dirty="0"/>
          </a:p>
          <a:p>
            <a:pPr marL="0" indent="0">
              <a:buNone/>
            </a:pPr>
            <a:r>
              <a:rPr lang="en-US" b="1" u="sng" dirty="0">
                <a:solidFill>
                  <a:srgbClr val="00B0F0"/>
                </a:solidFill>
                <a:hlinkClick r:id="rId2" action="ppaction://hlinksldjump"/>
              </a:rPr>
              <a:t>Go to the Correct Answer!</a:t>
            </a:r>
            <a:endParaRPr lang="en-US" b="1" u="sng" dirty="0">
              <a:solidFill>
                <a:srgbClr val="00B0F0"/>
              </a:solidFill>
            </a:endParaRPr>
          </a:p>
          <a:p>
            <a:pPr marL="0" indent="0">
              <a:buNone/>
            </a:pPr>
            <a:endParaRPr lang="en-US" dirty="0"/>
          </a:p>
        </p:txBody>
      </p:sp>
    </p:spTree>
    <p:extLst>
      <p:ext uri="{BB962C8B-B14F-4D97-AF65-F5344CB8AC3E}">
        <p14:creationId xmlns:p14="http://schemas.microsoft.com/office/powerpoint/2010/main" val="1191657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normAutofit fontScale="90000"/>
          </a:bodyPr>
          <a:lstStyle/>
          <a:p>
            <a:r>
              <a:rPr lang="en-US" dirty="0" smtClean="0"/>
              <a:t>Option 2: </a:t>
            </a:r>
            <a:r>
              <a:rPr lang="en-US" b="1" dirty="0">
                <a:solidFill>
                  <a:srgbClr val="00B0F0"/>
                </a:solidFill>
              </a:rPr>
              <a:t>Wait until the bridge is built</a:t>
            </a:r>
            <a:endParaRPr lang="en-US" dirty="0"/>
          </a:p>
        </p:txBody>
      </p:sp>
      <p:sp>
        <p:nvSpPr>
          <p:cNvPr id="3" name="Content Placeholder 2"/>
          <p:cNvSpPr>
            <a:spLocks noGrp="1"/>
          </p:cNvSpPr>
          <p:nvPr>
            <p:ph idx="1"/>
          </p:nvPr>
        </p:nvSpPr>
        <p:spPr>
          <a:xfrm>
            <a:off x="457200" y="1066800"/>
            <a:ext cx="8229600" cy="5486400"/>
          </a:xfrm>
        </p:spPr>
        <p:txBody>
          <a:bodyPr>
            <a:normAutofit fontScale="85000" lnSpcReduction="20000"/>
          </a:bodyPr>
          <a:lstStyle/>
          <a:p>
            <a:pPr marL="0" indent="0">
              <a:buNone/>
            </a:pPr>
            <a:r>
              <a:rPr lang="en-US" dirty="0" smtClean="0"/>
              <a:t>By </a:t>
            </a:r>
            <a:r>
              <a:rPr lang="en-US" dirty="0"/>
              <a:t>allowing Scipio to complete his bridge, you improve the likelihood of an engagement, and that is, after all, just what Hannibal wants. </a:t>
            </a:r>
            <a:r>
              <a:rPr lang="en-US" dirty="0" smtClean="0"/>
              <a:t>He </a:t>
            </a:r>
            <a:r>
              <a:rPr lang="en-US" dirty="0"/>
              <a:t>made promises every day to his men that they would have great wealth once Rome was </a:t>
            </a:r>
            <a:r>
              <a:rPr lang="en-US" dirty="0" smtClean="0"/>
              <a:t>defeated.</a:t>
            </a:r>
          </a:p>
          <a:p>
            <a:pPr marL="0" indent="0">
              <a:buNone/>
            </a:pPr>
            <a:r>
              <a:rPr lang="en-US" dirty="0" smtClean="0"/>
              <a:t>The </a:t>
            </a:r>
            <a:r>
              <a:rPr lang="en-US" dirty="0"/>
              <a:t>Romans crossed over, and went looking for Hannibal, with the two armies coming together at a point where neither was actually prepared to see the other.  This sort of </a:t>
            </a:r>
            <a:r>
              <a:rPr lang="en-US" dirty="0" smtClean="0"/>
              <a:t>battle </a:t>
            </a:r>
            <a:r>
              <a:rPr lang="en-US" dirty="0"/>
              <a:t>favored Hannibal and his veteran troops, who quickly formed up and attacked, while the Romans seemed </a:t>
            </a:r>
            <a:r>
              <a:rPr lang="en-US" dirty="0" smtClean="0"/>
              <a:t>unprepared </a:t>
            </a:r>
            <a:r>
              <a:rPr lang="en-US" dirty="0"/>
              <a:t>by the whole encounter.  </a:t>
            </a:r>
            <a:endParaRPr lang="en-US" dirty="0" smtClean="0"/>
          </a:p>
          <a:p>
            <a:pPr marL="0" indent="0">
              <a:buNone/>
            </a:pPr>
            <a:r>
              <a:rPr lang="en-US" dirty="0" smtClean="0"/>
              <a:t>The </a:t>
            </a:r>
            <a:r>
              <a:rPr lang="en-US" dirty="0"/>
              <a:t>destruction was terrible, Scipio was wounded, and the Roman army fled in retreat.  </a:t>
            </a:r>
            <a:endParaRPr lang="en-US" dirty="0" smtClean="0"/>
          </a:p>
          <a:p>
            <a:pPr marL="0" indent="0">
              <a:buNone/>
            </a:pPr>
            <a:endParaRPr lang="en-US" dirty="0"/>
          </a:p>
          <a:p>
            <a:pPr marL="0" indent="0">
              <a:buNone/>
            </a:pPr>
            <a:r>
              <a:rPr lang="en-US" dirty="0" smtClean="0"/>
              <a:t> </a:t>
            </a:r>
            <a:r>
              <a:rPr lang="en-US" sz="3400" dirty="0">
                <a:hlinkClick r:id="rId2" action="ppaction://hlinksldjump"/>
              </a:rPr>
              <a:t>He was now faced with another decision.</a:t>
            </a:r>
            <a:endParaRPr lang="en-US" sz="3400" dirty="0"/>
          </a:p>
        </p:txBody>
      </p:sp>
    </p:spTree>
    <p:extLst>
      <p:ext uri="{BB962C8B-B14F-4D97-AF65-F5344CB8AC3E}">
        <p14:creationId xmlns:p14="http://schemas.microsoft.com/office/powerpoint/2010/main" val="1660378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406900"/>
            <a:ext cx="2857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2400"/>
            <a:ext cx="8229600" cy="808038"/>
          </a:xfrm>
        </p:spPr>
        <p:txBody>
          <a:bodyPr/>
          <a:lstStyle/>
          <a:p>
            <a:r>
              <a:rPr lang="en-US" dirty="0" smtClean="0"/>
              <a:t>Scenario #6</a:t>
            </a:r>
            <a:endParaRPr lang="en-US" dirty="0"/>
          </a:p>
        </p:txBody>
      </p:sp>
      <p:sp>
        <p:nvSpPr>
          <p:cNvPr id="3" name="Content Placeholder 2"/>
          <p:cNvSpPr>
            <a:spLocks noGrp="1"/>
          </p:cNvSpPr>
          <p:nvPr>
            <p:ph idx="1"/>
          </p:nvPr>
        </p:nvSpPr>
        <p:spPr>
          <a:xfrm>
            <a:off x="152400" y="914400"/>
            <a:ext cx="8763000" cy="5638800"/>
          </a:xfrm>
        </p:spPr>
        <p:txBody>
          <a:bodyPr>
            <a:normAutofit fontScale="62500" lnSpcReduction="20000"/>
          </a:bodyPr>
          <a:lstStyle/>
          <a:p>
            <a:pPr marL="0" indent="0">
              <a:buNone/>
            </a:pPr>
            <a:r>
              <a:rPr lang="en-US" dirty="0" smtClean="0"/>
              <a:t>The wounding of Scipio put the Roman army in dread of complete collapse.  </a:t>
            </a:r>
            <a:r>
              <a:rPr lang="en-US" dirty="0"/>
              <a:t>T</a:t>
            </a:r>
            <a:r>
              <a:rPr lang="en-US" dirty="0" smtClean="0"/>
              <a:t>he Senate decided to bring </a:t>
            </a:r>
            <a:r>
              <a:rPr lang="en-US" dirty="0" err="1" smtClean="0"/>
              <a:t>Sempronius</a:t>
            </a:r>
            <a:r>
              <a:rPr lang="en-US" dirty="0" smtClean="0"/>
              <a:t> north from Africa, and have him reinforce Scipio's troops. </a:t>
            </a:r>
          </a:p>
          <a:p>
            <a:pPr marL="0" indent="0">
              <a:buNone/>
            </a:pPr>
            <a:r>
              <a:rPr lang="en-US" dirty="0" smtClean="0"/>
              <a:t>Here the </a:t>
            </a:r>
            <a:r>
              <a:rPr lang="en-US" b="1" i="1" dirty="0" smtClean="0"/>
              <a:t>Leadership Factor </a:t>
            </a:r>
            <a:r>
              <a:rPr lang="en-US" dirty="0" smtClean="0"/>
              <a:t>hit with full force, as the two consuls disagreed upon the best course of action.  Scipio wished to delay until he was returned to full health while </a:t>
            </a:r>
            <a:r>
              <a:rPr lang="en-US" dirty="0" err="1" smtClean="0"/>
              <a:t>Sempronius</a:t>
            </a:r>
            <a:r>
              <a:rPr lang="en-US" dirty="0" smtClean="0"/>
              <a:t> wanted to attack. Scipio also knew that winter was coming on, and it might not be necessary to engage Hannibal again until spring. </a:t>
            </a:r>
          </a:p>
          <a:p>
            <a:pPr marL="0" indent="0">
              <a:buNone/>
            </a:pPr>
            <a:r>
              <a:rPr lang="en-US" dirty="0" smtClean="0"/>
              <a:t>Hannibal, as usual, was aware of all this disagreement.  The movement of spies in those days made it almost impossible to keep any ongoing issues secret.  He hoped that </a:t>
            </a:r>
            <a:r>
              <a:rPr lang="en-US" dirty="0" err="1" smtClean="0"/>
              <a:t>Sempronius</a:t>
            </a:r>
            <a:r>
              <a:rPr lang="en-US" dirty="0" smtClean="0"/>
              <a:t> would win the debate soon, so that he might fight a decisive battle before the winter got any worse.  It was already a very cold, rainy year, and Hannibal knew he'd soon no longer be able to carry out a battle.  It would be difficult to wait much longer and expect to get anything more accomplished.</a:t>
            </a:r>
          </a:p>
          <a:p>
            <a:pPr marL="0" indent="0">
              <a:buNone/>
            </a:pPr>
            <a:r>
              <a:rPr lang="en-US" dirty="0" smtClean="0"/>
              <a:t>In fact, he is forced to make a decision NOW.  What would you have him do?</a:t>
            </a:r>
          </a:p>
          <a:p>
            <a:pPr marL="0" indent="0">
              <a:buNone/>
            </a:pPr>
            <a:endParaRPr lang="en-US" dirty="0" smtClean="0"/>
          </a:p>
          <a:p>
            <a:pPr marL="0" indent="0">
              <a:buNone/>
            </a:pPr>
            <a:r>
              <a:rPr lang="en-US" sz="2800" b="1" dirty="0">
                <a:solidFill>
                  <a:srgbClr val="FF0000"/>
                </a:solidFill>
              </a:rPr>
              <a:t>Option 1 </a:t>
            </a:r>
            <a:r>
              <a:rPr lang="en-US" sz="3800" b="1" u="sng" dirty="0" smtClean="0">
                <a:solidFill>
                  <a:srgbClr val="FF0000"/>
                </a:solidFill>
                <a:hlinkClick r:id="rId3" action="ppaction://hlinksldjump"/>
              </a:rPr>
              <a:t>Attack </a:t>
            </a:r>
            <a:r>
              <a:rPr lang="en-US" sz="3800" b="1" u="sng" dirty="0" err="1" smtClean="0">
                <a:solidFill>
                  <a:srgbClr val="FF0000"/>
                </a:solidFill>
                <a:hlinkClick r:id="rId3" action="ppaction://hlinksldjump"/>
              </a:rPr>
              <a:t>Sempronius</a:t>
            </a:r>
            <a:r>
              <a:rPr lang="en-US" sz="3800" b="1" u="sng" dirty="0" smtClean="0">
                <a:solidFill>
                  <a:srgbClr val="FF0000"/>
                </a:solidFill>
                <a:hlinkClick r:id="rId3" action="ppaction://hlinksldjump"/>
              </a:rPr>
              <a:t> now, forcing a battle.</a:t>
            </a:r>
            <a:endParaRPr lang="en-US" sz="3800" b="1" u="sng" dirty="0" smtClean="0">
              <a:solidFill>
                <a:srgbClr val="FF0000"/>
              </a:solidFill>
            </a:endParaRPr>
          </a:p>
          <a:p>
            <a:pPr marL="0" indent="0">
              <a:buNone/>
            </a:pPr>
            <a:endParaRPr lang="en-US" sz="3800" u="sng" dirty="0" smtClean="0"/>
          </a:p>
          <a:p>
            <a:pPr marL="0" indent="0">
              <a:buNone/>
            </a:pPr>
            <a:r>
              <a:rPr lang="en-US" sz="2800" b="1" dirty="0">
                <a:solidFill>
                  <a:srgbClr val="00B0F0"/>
                </a:solidFill>
              </a:rPr>
              <a:t>Option 2 </a:t>
            </a:r>
            <a:r>
              <a:rPr lang="en-US" sz="3800" b="1" u="sng" dirty="0" smtClean="0">
                <a:solidFill>
                  <a:srgbClr val="00B0F0"/>
                </a:solidFill>
                <a:hlinkClick r:id="rId4" action="ppaction://hlinksldjump"/>
              </a:rPr>
              <a:t>Find winter quarters, and prepare to battle in spring.</a:t>
            </a:r>
            <a:endParaRPr lang="en-US" sz="3800" b="1" u="sng" dirty="0">
              <a:solidFill>
                <a:srgbClr val="00B0F0"/>
              </a:solidFill>
            </a:endParaRPr>
          </a:p>
        </p:txBody>
      </p:sp>
    </p:spTree>
    <p:extLst>
      <p:ext uri="{BB962C8B-B14F-4D97-AF65-F5344CB8AC3E}">
        <p14:creationId xmlns:p14="http://schemas.microsoft.com/office/powerpoint/2010/main" val="1845321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08038"/>
          </a:xfrm>
        </p:spPr>
        <p:txBody>
          <a:bodyPr>
            <a:normAutofit/>
          </a:bodyPr>
          <a:lstStyle/>
          <a:p>
            <a:r>
              <a:rPr lang="en-US" dirty="0" smtClean="0">
                <a:solidFill>
                  <a:srgbClr val="FF0000"/>
                </a:solidFill>
              </a:rPr>
              <a:t>Option 1: </a:t>
            </a:r>
            <a:r>
              <a:rPr lang="en-US" dirty="0">
                <a:solidFill>
                  <a:srgbClr val="FF0000"/>
                </a:solidFill>
              </a:rPr>
              <a:t>Attack </a:t>
            </a:r>
            <a:r>
              <a:rPr lang="en-US" dirty="0" err="1">
                <a:solidFill>
                  <a:srgbClr val="FF0000"/>
                </a:solidFill>
              </a:rPr>
              <a:t>Sempronius</a:t>
            </a:r>
            <a:r>
              <a:rPr lang="en-US" dirty="0">
                <a:solidFill>
                  <a:srgbClr val="FF0000"/>
                </a:solidFill>
              </a:rPr>
              <a:t> </a:t>
            </a:r>
            <a:r>
              <a:rPr lang="en-US" dirty="0" smtClean="0">
                <a:solidFill>
                  <a:srgbClr val="FF0000"/>
                </a:solidFill>
              </a:rPr>
              <a:t>now</a:t>
            </a:r>
            <a:endParaRPr lang="en-US" dirty="0">
              <a:solidFill>
                <a:srgbClr val="FF0000"/>
              </a:solidFill>
            </a:endParaRPr>
          </a:p>
        </p:txBody>
      </p:sp>
      <p:sp>
        <p:nvSpPr>
          <p:cNvPr id="3" name="Content Placeholder 2"/>
          <p:cNvSpPr>
            <a:spLocks noGrp="1"/>
          </p:cNvSpPr>
          <p:nvPr>
            <p:ph idx="1"/>
          </p:nvPr>
        </p:nvSpPr>
        <p:spPr>
          <a:xfrm>
            <a:off x="152400" y="914400"/>
            <a:ext cx="8763000" cy="5867400"/>
          </a:xfrm>
        </p:spPr>
        <p:txBody>
          <a:bodyPr>
            <a:normAutofit fontScale="47500" lnSpcReduction="20000"/>
          </a:bodyPr>
          <a:lstStyle/>
          <a:p>
            <a:pPr marL="0" indent="0">
              <a:buNone/>
            </a:pPr>
            <a:r>
              <a:rPr lang="en-US" dirty="0"/>
              <a:t> </a:t>
            </a:r>
            <a:r>
              <a:rPr lang="en-US" sz="3800" dirty="0"/>
              <a:t>Because of the Food Factor, Hannibal needed to attack the Romans, so he could find new </a:t>
            </a:r>
            <a:r>
              <a:rPr lang="en-US" sz="3800" dirty="0" smtClean="0"/>
              <a:t>areas </a:t>
            </a:r>
            <a:r>
              <a:rPr lang="en-US" sz="3800" dirty="0"/>
              <a:t>for food.  Since an army in strange territory needs to forage for its own food, and since an army is so large, they must move often.  (Don't forget this later on</a:t>
            </a:r>
            <a:r>
              <a:rPr lang="en-US" sz="3800" dirty="0" smtClean="0"/>
              <a:t>!)</a:t>
            </a:r>
            <a:endParaRPr lang="en-US" sz="3800" dirty="0"/>
          </a:p>
          <a:p>
            <a:pPr marL="0" indent="0">
              <a:buNone/>
            </a:pPr>
            <a:r>
              <a:rPr lang="en-US" sz="3800" dirty="0" smtClean="0"/>
              <a:t>As </a:t>
            </a:r>
            <a:r>
              <a:rPr lang="en-US" sz="3800" dirty="0"/>
              <a:t>usual, Hannibal did not take the </a:t>
            </a:r>
            <a:r>
              <a:rPr lang="en-US" sz="3800" dirty="0" smtClean="0"/>
              <a:t>boring </a:t>
            </a:r>
            <a:r>
              <a:rPr lang="en-US" sz="3800" dirty="0"/>
              <a:t>path.  Rather than meet the Romans on their turf, he used his knowledge of their disagreements</a:t>
            </a:r>
            <a:r>
              <a:rPr lang="en-US" sz="3800" dirty="0" smtClean="0"/>
              <a:t>, </a:t>
            </a:r>
            <a:r>
              <a:rPr lang="en-US" sz="3800" dirty="0"/>
              <a:t>to cause the battle to occur on his terms.  Knowing that </a:t>
            </a:r>
            <a:r>
              <a:rPr lang="en-US" sz="3800" dirty="0" err="1"/>
              <a:t>Sempronius</a:t>
            </a:r>
            <a:r>
              <a:rPr lang="en-US" sz="3800" dirty="0"/>
              <a:t> only needed some small excuse to fight, Hannibal gave him one.  After laying an ambush in the high grasses along the river, Hannibal sent an infantry detachment to attack the Roman camp.  When the Romans were successful in repelling this force, </a:t>
            </a:r>
            <a:r>
              <a:rPr lang="en-US" sz="3800" dirty="0" err="1"/>
              <a:t>Sempronius</a:t>
            </a:r>
            <a:r>
              <a:rPr lang="en-US" sz="3800" dirty="0"/>
              <a:t> had the excuse he needed to launch an all-out assault on the Carthaginians.  Over Scipio's objections, </a:t>
            </a:r>
            <a:r>
              <a:rPr lang="en-US" sz="3800" dirty="0" err="1"/>
              <a:t>Sempronius</a:t>
            </a:r>
            <a:r>
              <a:rPr lang="en-US" sz="3800" dirty="0"/>
              <a:t> gathered up his troops, and charged after the retreating enemy.</a:t>
            </a:r>
          </a:p>
          <a:p>
            <a:pPr marL="0" indent="0">
              <a:buNone/>
            </a:pPr>
            <a:r>
              <a:rPr lang="en-US" sz="3800" dirty="0"/>
              <a:t> </a:t>
            </a:r>
            <a:r>
              <a:rPr lang="en-US" sz="3800" dirty="0" smtClean="0"/>
              <a:t>It </a:t>
            </a:r>
            <a:r>
              <a:rPr lang="en-US" sz="3800" dirty="0"/>
              <a:t>should have been a signal that the Carthaginians retreated so easily from the </a:t>
            </a:r>
            <a:r>
              <a:rPr lang="en-US" sz="3800" dirty="0" smtClean="0"/>
              <a:t>Romans, </a:t>
            </a:r>
            <a:r>
              <a:rPr lang="en-US" sz="3800" dirty="0"/>
              <a:t>but </a:t>
            </a:r>
            <a:r>
              <a:rPr lang="en-US" sz="3800" dirty="0" err="1"/>
              <a:t>Sempronius</a:t>
            </a:r>
            <a:r>
              <a:rPr lang="en-US" sz="3800" dirty="0"/>
              <a:t> was hungry for glory.  Back across the river he pushed them, charging forward at an alarming rate.  When the entire Roman force had crossed the river, Hannibal's trap was sprung.  The hidden troops emerged to attack the Romans from the rear, and Hannibal's reserves stopped the Roman advance in its tracks.  The war elephants were especially effective in this engagement, terrorizing the Romans, and causing them to </a:t>
            </a:r>
            <a:r>
              <a:rPr lang="en-US" sz="3800" dirty="0" smtClean="0"/>
              <a:t>break their ranks.</a:t>
            </a:r>
          </a:p>
          <a:p>
            <a:pPr marL="0" indent="0">
              <a:buNone/>
            </a:pPr>
            <a:r>
              <a:rPr lang="en-US" sz="3800" dirty="0" smtClean="0"/>
              <a:t>This </a:t>
            </a:r>
            <a:r>
              <a:rPr lang="en-US" sz="3800" dirty="0"/>
              <a:t>forced the Romans to withdraw from northern Italy altogether, and head home to gather a new army.  Hannibal now had free run of a large area, </a:t>
            </a:r>
            <a:r>
              <a:rPr lang="en-US" sz="3800" dirty="0" smtClean="0"/>
              <a:t>even though winter was coming.  </a:t>
            </a:r>
          </a:p>
          <a:p>
            <a:pPr marL="0" indent="0">
              <a:buNone/>
            </a:pPr>
            <a:endParaRPr lang="en-US" sz="4200" dirty="0"/>
          </a:p>
          <a:p>
            <a:pPr marL="0" indent="0">
              <a:buNone/>
            </a:pPr>
            <a:r>
              <a:rPr lang="en-US" sz="4200" dirty="0" smtClean="0">
                <a:hlinkClick r:id="rId2" action="ppaction://hlinksldjump"/>
              </a:rPr>
              <a:t>This </a:t>
            </a:r>
            <a:r>
              <a:rPr lang="en-US" sz="4200" dirty="0">
                <a:hlinkClick r:id="rId2" action="ppaction://hlinksldjump"/>
              </a:rPr>
              <a:t>forced him into yet another major decision.</a:t>
            </a:r>
            <a:endParaRPr lang="en-US" sz="4200" dirty="0"/>
          </a:p>
        </p:txBody>
      </p:sp>
    </p:spTree>
    <p:extLst>
      <p:ext uri="{BB962C8B-B14F-4D97-AF65-F5344CB8AC3E}">
        <p14:creationId xmlns:p14="http://schemas.microsoft.com/office/powerpoint/2010/main" val="3569142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884238"/>
          </a:xfrm>
        </p:spPr>
        <p:txBody>
          <a:bodyPr/>
          <a:lstStyle/>
          <a:p>
            <a:r>
              <a:rPr lang="en-US" dirty="0" smtClean="0"/>
              <a:t>Intro to the 2</a:t>
            </a:r>
            <a:r>
              <a:rPr lang="en-US" baseline="30000" dirty="0" smtClean="0"/>
              <a:t>nd</a:t>
            </a:r>
            <a:r>
              <a:rPr lang="en-US" dirty="0" smtClean="0"/>
              <a:t> Punic War</a:t>
            </a:r>
            <a:endParaRPr lang="en-US" dirty="0"/>
          </a:p>
        </p:txBody>
      </p:sp>
      <p:sp>
        <p:nvSpPr>
          <p:cNvPr id="3" name="Content Placeholder 2"/>
          <p:cNvSpPr>
            <a:spLocks noGrp="1"/>
          </p:cNvSpPr>
          <p:nvPr>
            <p:ph idx="1"/>
          </p:nvPr>
        </p:nvSpPr>
        <p:spPr>
          <a:xfrm>
            <a:off x="38100" y="1066800"/>
            <a:ext cx="6896100" cy="5943600"/>
          </a:xfrm>
        </p:spPr>
        <p:txBody>
          <a:bodyPr>
            <a:normAutofit fontScale="62500" lnSpcReduction="20000"/>
          </a:bodyPr>
          <a:lstStyle/>
          <a:p>
            <a:pPr marL="0" indent="0">
              <a:buNone/>
            </a:pPr>
            <a:r>
              <a:rPr lang="en-US" dirty="0" smtClean="0"/>
              <a:t>Hello Hannibal!</a:t>
            </a:r>
          </a:p>
          <a:p>
            <a:pPr marL="0" indent="0">
              <a:buNone/>
            </a:pPr>
            <a:r>
              <a:rPr lang="en-US" dirty="0" smtClean="0"/>
              <a:t>    You are quite the spontaneous young man, aren't you?  The Carthaginian Senate is extremely nervous about having you in Spain (what the Romans call Iberia), since they fear that it will cause two major problems.  </a:t>
            </a:r>
          </a:p>
          <a:p>
            <a:pPr marL="0" indent="0">
              <a:buNone/>
            </a:pPr>
            <a:endParaRPr lang="en-US" dirty="0"/>
          </a:p>
          <a:p>
            <a:pPr marL="0" indent="0">
              <a:buNone/>
            </a:pPr>
            <a:r>
              <a:rPr lang="en-US" dirty="0" smtClean="0"/>
              <a:t>First, they fear that folks will come to assume that you took command of </a:t>
            </a:r>
            <a:r>
              <a:rPr lang="en-US" dirty="0" err="1" smtClean="0"/>
              <a:t>te</a:t>
            </a:r>
            <a:r>
              <a:rPr lang="en-US" dirty="0" smtClean="0"/>
              <a:t> Carthaginian forces since your father was a general, which might lead to you becoming a king that would completely change the Carthaginian way of life.  The military is always a threat to the political stability of a nation, because it is the only power able to take control of the country.  The Senate does not wish you to become so popular and so powerful that you might try to take control of all Carthage.</a:t>
            </a:r>
          </a:p>
          <a:p>
            <a:pPr marL="0" indent="0">
              <a:buNone/>
            </a:pPr>
            <a:endParaRPr lang="en-US" dirty="0"/>
          </a:p>
          <a:p>
            <a:pPr marL="0" indent="0">
              <a:buNone/>
            </a:pPr>
            <a:r>
              <a:rPr lang="en-US" dirty="0" smtClean="0"/>
              <a:t>The second threat in all this is that you may provoke war with Rome.  If this happens, it will be assumed that you have done so in order to advance your own political aspirations.  The Senate firmly believes that even an uneasy peace with Rome is preferable to what would surely be a devastating war between the two cities. </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685800"/>
            <a:ext cx="20955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904" y="3505200"/>
            <a:ext cx="2324046"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297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ormAutofit fontScale="90000"/>
          </a:bodyPr>
          <a:lstStyle/>
          <a:p>
            <a:r>
              <a:rPr lang="en-US" dirty="0" smtClean="0">
                <a:solidFill>
                  <a:srgbClr val="00B0F0"/>
                </a:solidFill>
              </a:rPr>
              <a:t>Option 2: </a:t>
            </a:r>
            <a:r>
              <a:rPr lang="en-US" dirty="0">
                <a:solidFill>
                  <a:srgbClr val="00B0F0"/>
                </a:solidFill>
              </a:rPr>
              <a:t>Find winter </a:t>
            </a:r>
            <a:r>
              <a:rPr lang="en-US" dirty="0" smtClean="0">
                <a:solidFill>
                  <a:srgbClr val="00B0F0"/>
                </a:solidFill>
              </a:rPr>
              <a:t>quarters</a:t>
            </a:r>
            <a:r>
              <a:rPr lang="en-US" b="1" dirty="0">
                <a:solidFill>
                  <a:srgbClr val="00B0F0"/>
                </a:solidFill>
              </a:rPr>
              <a:t/>
            </a:r>
            <a:br>
              <a:rPr lang="en-US" b="1" dirty="0">
                <a:solidFill>
                  <a:srgbClr val="00B0F0"/>
                </a:solidFill>
              </a:rPr>
            </a:br>
            <a:endParaRPr lang="en-US" dirty="0"/>
          </a:p>
        </p:txBody>
      </p:sp>
      <p:sp>
        <p:nvSpPr>
          <p:cNvPr id="3" name="Content Placeholder 2"/>
          <p:cNvSpPr>
            <a:spLocks noGrp="1"/>
          </p:cNvSpPr>
          <p:nvPr>
            <p:ph idx="1"/>
          </p:nvPr>
        </p:nvSpPr>
        <p:spPr>
          <a:xfrm>
            <a:off x="457200" y="1371600"/>
            <a:ext cx="8229600" cy="5181600"/>
          </a:xfrm>
        </p:spPr>
        <p:txBody>
          <a:bodyPr>
            <a:normAutofit fontScale="85000" lnSpcReduction="10000"/>
          </a:bodyPr>
          <a:lstStyle/>
          <a:p>
            <a:pPr marL="0" indent="0">
              <a:buNone/>
            </a:pPr>
            <a:r>
              <a:rPr lang="en-US" dirty="0"/>
              <a:t>You have changed History! </a:t>
            </a:r>
            <a:endParaRPr lang="en-US" dirty="0" smtClean="0"/>
          </a:p>
          <a:p>
            <a:pPr marL="0" indent="0">
              <a:buNone/>
            </a:pPr>
            <a:endParaRPr lang="en-US" dirty="0" smtClean="0"/>
          </a:p>
          <a:p>
            <a:pPr marL="0" indent="0">
              <a:buNone/>
            </a:pPr>
            <a:r>
              <a:rPr lang="en-US" dirty="0"/>
              <a:t>I</a:t>
            </a:r>
            <a:r>
              <a:rPr lang="en-US" dirty="0" smtClean="0"/>
              <a:t>t's </a:t>
            </a:r>
            <a:r>
              <a:rPr lang="en-US" dirty="0"/>
              <a:t>hard to imagine that this would have changed history too much.  The major problem would have been finding good winter quarters in this part of the country, so it'd have been a pretty cold, wet season, through which you'd have to find food for your </a:t>
            </a:r>
            <a:r>
              <a:rPr lang="en-US" dirty="0" smtClean="0"/>
              <a:t>troops.  </a:t>
            </a:r>
            <a:r>
              <a:rPr lang="en-US" dirty="0"/>
              <a:t>An army away from home and its supply lines, must move frequently to find enough food for so many men.  Otherwise, they will exhaust all area supplies, and then starve </a:t>
            </a:r>
            <a:r>
              <a:rPr lang="en-US" dirty="0" smtClean="0"/>
              <a:t>themselves. </a:t>
            </a:r>
          </a:p>
          <a:p>
            <a:pPr marL="0" indent="0">
              <a:buNone/>
            </a:pPr>
            <a:endParaRPr lang="en-US" dirty="0" smtClean="0"/>
          </a:p>
          <a:p>
            <a:pPr marL="0" indent="0">
              <a:buNone/>
            </a:pPr>
            <a:r>
              <a:rPr lang="en-US" b="1" u="sng" dirty="0">
                <a:solidFill>
                  <a:srgbClr val="FF0000"/>
                </a:solidFill>
                <a:hlinkClick r:id="rId2" action="ppaction://hlinksldjump"/>
              </a:rPr>
              <a:t>Go to the Correct Answer!</a:t>
            </a:r>
            <a:endParaRPr lang="en-US" b="1" u="sng" dirty="0">
              <a:solidFill>
                <a:srgbClr val="FF0000"/>
              </a:solidFill>
            </a:endParaRPr>
          </a:p>
          <a:p>
            <a:pPr marL="0" indent="0">
              <a:buNone/>
            </a:pPr>
            <a:endParaRPr lang="en-US" dirty="0"/>
          </a:p>
        </p:txBody>
      </p:sp>
    </p:spTree>
    <p:extLst>
      <p:ext uri="{BB962C8B-B14F-4D97-AF65-F5344CB8AC3E}">
        <p14:creationId xmlns:p14="http://schemas.microsoft.com/office/powerpoint/2010/main" val="3937535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307" y="3733800"/>
            <a:ext cx="3524693" cy="2658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207" y="4677576"/>
            <a:ext cx="2953193" cy="221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2400"/>
            <a:ext cx="8229600" cy="884238"/>
          </a:xfrm>
        </p:spPr>
        <p:txBody>
          <a:bodyPr/>
          <a:lstStyle/>
          <a:p>
            <a:r>
              <a:rPr lang="en-US" dirty="0" smtClean="0"/>
              <a:t>Scenario #7</a:t>
            </a:r>
            <a:endParaRPr lang="en-US" dirty="0"/>
          </a:p>
        </p:txBody>
      </p:sp>
      <p:sp>
        <p:nvSpPr>
          <p:cNvPr id="3" name="Content Placeholder 2"/>
          <p:cNvSpPr>
            <a:spLocks noGrp="1"/>
          </p:cNvSpPr>
          <p:nvPr>
            <p:ph idx="1"/>
          </p:nvPr>
        </p:nvSpPr>
        <p:spPr>
          <a:xfrm>
            <a:off x="0" y="914400"/>
            <a:ext cx="8229600" cy="5638800"/>
          </a:xfrm>
        </p:spPr>
        <p:txBody>
          <a:bodyPr>
            <a:normAutofit fontScale="70000" lnSpcReduction="20000"/>
          </a:bodyPr>
          <a:lstStyle/>
          <a:p>
            <a:pPr marL="0" indent="0">
              <a:buNone/>
            </a:pPr>
            <a:r>
              <a:rPr lang="en-US" dirty="0" smtClean="0"/>
              <a:t>Intelligence from his spies told Hannibal several things.  Winter in this area would restrict his options greatly.  Food would be in short supply, and proper quarters would be scarce.</a:t>
            </a:r>
            <a:endParaRPr lang="en-US" dirty="0"/>
          </a:p>
          <a:p>
            <a:pPr marL="0" indent="0">
              <a:buNone/>
            </a:pPr>
            <a:endParaRPr lang="en-US" dirty="0" smtClean="0"/>
          </a:p>
          <a:p>
            <a:pPr marL="0" indent="0">
              <a:buNone/>
            </a:pPr>
            <a:r>
              <a:rPr lang="en-US" dirty="0" smtClean="0"/>
              <a:t>His options were fairly limited.  He could push south and try to find a better climate, but that would bring him very close to Rome, and bring even more danger.  Or </a:t>
            </a:r>
            <a:r>
              <a:rPr lang="en-US" dirty="0"/>
              <a:t>h</a:t>
            </a:r>
            <a:r>
              <a:rPr lang="en-US" dirty="0" smtClean="0"/>
              <a:t>e could cross the Apennines to get to better weather and land on the other side, but with winter full upon him, the crossing would be very difficult, and, geez!, another set of mountains?  Still, he had to do something.</a:t>
            </a:r>
          </a:p>
          <a:p>
            <a:pPr marL="0" indent="0">
              <a:buNone/>
            </a:pPr>
            <a:r>
              <a:rPr lang="en-US" dirty="0" smtClean="0"/>
              <a:t>What do you suppose he did?</a:t>
            </a:r>
          </a:p>
          <a:p>
            <a:pPr marL="0" indent="0">
              <a:buNone/>
            </a:pPr>
            <a:endParaRPr lang="en-US" dirty="0" smtClean="0"/>
          </a:p>
          <a:p>
            <a:pPr marL="0" indent="0">
              <a:buNone/>
            </a:pPr>
            <a:endParaRPr lang="en-US" dirty="0" smtClean="0"/>
          </a:p>
          <a:p>
            <a:pPr marL="0" indent="0">
              <a:buNone/>
            </a:pPr>
            <a:r>
              <a:rPr lang="en-US" sz="2800" b="1" dirty="0">
                <a:solidFill>
                  <a:srgbClr val="FF0000"/>
                </a:solidFill>
              </a:rPr>
              <a:t>Option 1 </a:t>
            </a:r>
            <a:r>
              <a:rPr lang="en-US" sz="3400" b="1" u="sng" dirty="0" smtClean="0">
                <a:solidFill>
                  <a:srgbClr val="FF0000"/>
                </a:solidFill>
                <a:hlinkClick r:id="rId4" action="ppaction://hlinksldjump"/>
              </a:rPr>
              <a:t>Cross the Apennines.</a:t>
            </a:r>
            <a:endParaRPr lang="en-US" sz="3400" b="1" u="sng" dirty="0" smtClean="0">
              <a:solidFill>
                <a:srgbClr val="FF0000"/>
              </a:solidFill>
            </a:endParaRPr>
          </a:p>
          <a:p>
            <a:pPr marL="0" indent="0">
              <a:buNone/>
            </a:pPr>
            <a:endParaRPr lang="en-US" sz="3400" u="sng" dirty="0" smtClean="0"/>
          </a:p>
          <a:p>
            <a:pPr marL="0" indent="0">
              <a:buNone/>
            </a:pPr>
            <a:r>
              <a:rPr lang="en-US" sz="2800" b="1" dirty="0">
                <a:solidFill>
                  <a:srgbClr val="00B0F0"/>
                </a:solidFill>
              </a:rPr>
              <a:t>Option 2 </a:t>
            </a:r>
            <a:r>
              <a:rPr lang="en-US" sz="3400" b="1" u="sng" dirty="0" smtClean="0">
                <a:solidFill>
                  <a:srgbClr val="00B0F0"/>
                </a:solidFill>
                <a:hlinkClick r:id="rId5" action="ppaction://hlinksldjump"/>
              </a:rPr>
              <a:t>Find local shelter for winter.</a:t>
            </a:r>
            <a:endParaRPr lang="en-US" sz="3400" b="1" u="sng" dirty="0">
              <a:solidFill>
                <a:srgbClr val="00B0F0"/>
              </a:solidFill>
            </a:endParaRPr>
          </a:p>
        </p:txBody>
      </p:sp>
    </p:spTree>
    <p:extLst>
      <p:ext uri="{BB962C8B-B14F-4D97-AF65-F5344CB8AC3E}">
        <p14:creationId xmlns:p14="http://schemas.microsoft.com/office/powerpoint/2010/main" val="3571238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Option 1:</a:t>
            </a:r>
            <a:r>
              <a:rPr lang="en-US" dirty="0">
                <a:solidFill>
                  <a:srgbClr val="FF0000"/>
                </a:solidFill>
              </a:rPr>
              <a:t> Cross the Apennines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You made the same decision that Hannibal did, and it cost you both.  Because of the terrible winter in the Apennines, he lost many men and all but one of his elephants.  He ended up having to return to the Po valley and spend his winter there anyway, so it was all </a:t>
            </a:r>
            <a:r>
              <a:rPr lang="en-US" dirty="0" smtClean="0"/>
              <a:t>nothing.  </a:t>
            </a:r>
            <a:r>
              <a:rPr lang="en-US" dirty="0"/>
              <a:t>It was an uneasy season, and emotionally taxing on Hannibal and his men.  When the spring of 216 BC came 'round, the Carthaginian army was not as powerful as it might have </a:t>
            </a:r>
            <a:r>
              <a:rPr lang="en-US" dirty="0" smtClean="0"/>
              <a:t>been. </a:t>
            </a:r>
          </a:p>
          <a:p>
            <a:pPr marL="0" indent="0">
              <a:buNone/>
            </a:pPr>
            <a:endParaRPr lang="en-US" dirty="0"/>
          </a:p>
          <a:p>
            <a:pPr marL="0" indent="0">
              <a:buNone/>
            </a:pPr>
            <a:r>
              <a:rPr lang="en-US" u="sng" dirty="0">
                <a:hlinkClick r:id="rId2" action="ppaction://hlinksldjump"/>
              </a:rPr>
              <a:t>Go to </a:t>
            </a:r>
            <a:r>
              <a:rPr lang="en-US" u="sng" dirty="0" smtClean="0">
                <a:hlinkClick r:id="rId2" action="ppaction://hlinksldjump"/>
              </a:rPr>
              <a:t>the Next Decision </a:t>
            </a:r>
            <a:endParaRPr lang="en-US" u="sng" dirty="0"/>
          </a:p>
          <a:p>
            <a:pPr marL="0" indent="0">
              <a:buNone/>
            </a:pPr>
            <a:endParaRPr lang="en-US" dirty="0"/>
          </a:p>
        </p:txBody>
      </p:sp>
    </p:spTree>
    <p:extLst>
      <p:ext uri="{BB962C8B-B14F-4D97-AF65-F5344CB8AC3E}">
        <p14:creationId xmlns:p14="http://schemas.microsoft.com/office/powerpoint/2010/main" val="1787804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 2: </a:t>
            </a:r>
            <a:r>
              <a:rPr lang="en-US" b="1" dirty="0">
                <a:solidFill>
                  <a:srgbClr val="00B0F0"/>
                </a:solidFill>
              </a:rPr>
              <a:t>Find local shelter for winter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You have changed History!  </a:t>
            </a:r>
            <a:endParaRPr lang="en-US" dirty="0" smtClean="0"/>
          </a:p>
          <a:p>
            <a:pPr marL="0" indent="0">
              <a:buNone/>
            </a:pPr>
            <a:endParaRPr lang="en-US" dirty="0" smtClean="0"/>
          </a:p>
          <a:p>
            <a:pPr marL="0" indent="0">
              <a:buNone/>
            </a:pPr>
            <a:r>
              <a:rPr lang="en-US" dirty="0" smtClean="0"/>
              <a:t>This </a:t>
            </a:r>
            <a:r>
              <a:rPr lang="en-US" dirty="0"/>
              <a:t>time, you may have even improved it.  By choosing to cross the Apennines, Hannibal made one of his few bad decisions.  Winter had come so heavily that these mountains were worse to cross than the Alps.  He lost all but one of his elephants, and eventually ended up turning back.  Had he not gone here, he would have had more men and elephants for the spring assault. </a:t>
            </a:r>
            <a:endParaRPr lang="en-US" dirty="0" smtClean="0"/>
          </a:p>
          <a:p>
            <a:pPr marL="0" indent="0">
              <a:buNone/>
            </a:pPr>
            <a:endParaRPr lang="en-US" dirty="0"/>
          </a:p>
          <a:p>
            <a:pPr marL="0" indent="0">
              <a:buNone/>
            </a:pPr>
            <a:r>
              <a:rPr lang="en-US" b="1" u="sng" dirty="0">
                <a:solidFill>
                  <a:srgbClr val="FF0000"/>
                </a:solidFill>
                <a:hlinkClick r:id="rId2" action="ppaction://hlinksldjump"/>
              </a:rPr>
              <a:t>Go to the Correct Answer!</a:t>
            </a:r>
            <a:endParaRPr lang="en-US" b="1" u="sng" dirty="0">
              <a:solidFill>
                <a:srgbClr val="FF0000"/>
              </a:solidFill>
            </a:endParaRPr>
          </a:p>
          <a:p>
            <a:pPr marL="0" indent="0">
              <a:buNone/>
            </a:pPr>
            <a:r>
              <a:rPr lang="en-US" dirty="0" smtClean="0"/>
              <a:t> </a:t>
            </a:r>
            <a:endParaRPr lang="en-US" dirty="0"/>
          </a:p>
        </p:txBody>
      </p:sp>
    </p:spTree>
    <p:extLst>
      <p:ext uri="{BB962C8B-B14F-4D97-AF65-F5344CB8AC3E}">
        <p14:creationId xmlns:p14="http://schemas.microsoft.com/office/powerpoint/2010/main" val="1422199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43399"/>
            <a:ext cx="4572000" cy="254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343399"/>
            <a:ext cx="1578429" cy="255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0" y="4338069"/>
            <a:ext cx="1765300" cy="12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808038"/>
          </a:xfrm>
        </p:spPr>
        <p:txBody>
          <a:bodyPr/>
          <a:lstStyle/>
          <a:p>
            <a:r>
              <a:rPr lang="en-US" dirty="0" smtClean="0"/>
              <a:t>Scenario #8</a:t>
            </a:r>
            <a:endParaRPr lang="en-US" dirty="0"/>
          </a:p>
        </p:txBody>
      </p:sp>
      <p:sp>
        <p:nvSpPr>
          <p:cNvPr id="3" name="Content Placeholder 2"/>
          <p:cNvSpPr>
            <a:spLocks noGrp="1"/>
          </p:cNvSpPr>
          <p:nvPr>
            <p:ph idx="1"/>
          </p:nvPr>
        </p:nvSpPr>
        <p:spPr>
          <a:xfrm>
            <a:off x="228600" y="914400"/>
            <a:ext cx="8839200" cy="5791200"/>
          </a:xfrm>
        </p:spPr>
        <p:txBody>
          <a:bodyPr>
            <a:normAutofit fontScale="70000" lnSpcReduction="20000"/>
          </a:bodyPr>
          <a:lstStyle/>
          <a:p>
            <a:pPr marL="0" indent="0">
              <a:buNone/>
            </a:pPr>
            <a:r>
              <a:rPr lang="en-US" dirty="0" smtClean="0"/>
              <a:t>Having survived the winter, Hannibal moved south to pressure Rome itself. </a:t>
            </a:r>
          </a:p>
          <a:p>
            <a:pPr marL="0" indent="0">
              <a:buNone/>
            </a:pPr>
            <a:endParaRPr lang="en-US" dirty="0"/>
          </a:p>
          <a:p>
            <a:pPr marL="0" indent="0">
              <a:buNone/>
            </a:pPr>
            <a:r>
              <a:rPr lang="en-US" dirty="0" smtClean="0"/>
              <a:t>The Romans had held another election, and the consul now assigned to pursue Hannibal was named Flaminius. Often, in Rome, a high-ranking official might become wealthy and powerful, but feel less of a man if he had not led the army to some glorious victory. Flaminius greatly desired such glory, and so he moved north with his army in eager anticipation.</a:t>
            </a:r>
          </a:p>
          <a:p>
            <a:pPr marL="0" indent="0">
              <a:buNone/>
            </a:pPr>
            <a:r>
              <a:rPr lang="en-US" dirty="0" smtClean="0"/>
              <a:t>Hannibal had reached Lake </a:t>
            </a:r>
            <a:r>
              <a:rPr lang="en-US" dirty="0" err="1" smtClean="0"/>
              <a:t>Thrasymene</a:t>
            </a:r>
            <a:r>
              <a:rPr lang="en-US" dirty="0" smtClean="0"/>
              <a:t>.  Here was a narrow pass where the lake comes directly to the foot of the mountain.  From his camp on the north side of the pass, Hannibal could clearly see the approaching Roman army. His excitement was heightened by the knowledge that Flaminius would probably jump at the wrong opportunity for attack, and once again leave Hannibal victorious.  All he had to do, was make the right decision.  Would you?</a:t>
            </a:r>
          </a:p>
          <a:p>
            <a:pPr marL="0" indent="0">
              <a:buNone/>
            </a:pPr>
            <a:endParaRPr lang="en-US" dirty="0" smtClean="0"/>
          </a:p>
          <a:p>
            <a:pPr marL="0" indent="0">
              <a:buNone/>
            </a:pPr>
            <a:r>
              <a:rPr lang="en-US" sz="2400" b="1" dirty="0">
                <a:solidFill>
                  <a:srgbClr val="FF0000"/>
                </a:solidFill>
              </a:rPr>
              <a:t>Option 1 </a:t>
            </a:r>
            <a:r>
              <a:rPr lang="en-US" sz="3600" b="1" u="sng" dirty="0" smtClean="0">
                <a:solidFill>
                  <a:srgbClr val="FF0000"/>
                </a:solidFill>
                <a:hlinkClick r:id="rId5" action="ppaction://hlinksldjump"/>
              </a:rPr>
              <a:t>Attack Flaminius now.</a:t>
            </a:r>
            <a:endParaRPr lang="en-US" sz="3600" b="1" u="sng" dirty="0" smtClean="0">
              <a:solidFill>
                <a:srgbClr val="FF0000"/>
              </a:solidFill>
            </a:endParaRPr>
          </a:p>
          <a:p>
            <a:pPr marL="0" indent="0">
              <a:buNone/>
            </a:pPr>
            <a:endParaRPr lang="en-US" sz="3600" b="1" u="sng" dirty="0" smtClean="0">
              <a:solidFill>
                <a:srgbClr val="00B0F0"/>
              </a:solidFill>
            </a:endParaRPr>
          </a:p>
          <a:p>
            <a:pPr marL="0" indent="0">
              <a:buNone/>
            </a:pPr>
            <a:r>
              <a:rPr lang="en-US" sz="2400" b="1" dirty="0">
                <a:solidFill>
                  <a:srgbClr val="00B0F0"/>
                </a:solidFill>
              </a:rPr>
              <a:t>Option 2 </a:t>
            </a:r>
            <a:r>
              <a:rPr lang="en-US" sz="3600" b="1" u="sng" dirty="0" smtClean="0">
                <a:solidFill>
                  <a:srgbClr val="00B0F0"/>
                </a:solidFill>
                <a:hlinkClick r:id="rId6" action="ppaction://hlinksldjump"/>
              </a:rPr>
              <a:t>Wait on Flaminius to come to you.</a:t>
            </a:r>
            <a:endParaRPr lang="en-US" sz="3600" b="1" u="sng" dirty="0">
              <a:solidFill>
                <a:srgbClr val="00B0F0"/>
              </a:solidFill>
            </a:endParaRPr>
          </a:p>
        </p:txBody>
      </p:sp>
    </p:spTree>
    <p:extLst>
      <p:ext uri="{BB962C8B-B14F-4D97-AF65-F5344CB8AC3E}">
        <p14:creationId xmlns:p14="http://schemas.microsoft.com/office/powerpoint/2010/main" val="3071623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smtClean="0">
                <a:solidFill>
                  <a:srgbClr val="FF0000"/>
                </a:solidFill>
              </a:rPr>
              <a:t>Option 1: Attack </a:t>
            </a:r>
            <a:r>
              <a:rPr lang="en-US" dirty="0">
                <a:solidFill>
                  <a:srgbClr val="FF0000"/>
                </a:solidFill>
              </a:rPr>
              <a:t>Flaminius now</a:t>
            </a:r>
          </a:p>
        </p:txBody>
      </p:sp>
      <p:sp>
        <p:nvSpPr>
          <p:cNvPr id="3" name="Content Placeholder 2"/>
          <p:cNvSpPr>
            <a:spLocks noGrp="1"/>
          </p:cNvSpPr>
          <p:nvPr>
            <p:ph idx="1"/>
          </p:nvPr>
        </p:nvSpPr>
        <p:spPr/>
        <p:txBody>
          <a:bodyPr>
            <a:normAutofit lnSpcReduction="10000"/>
          </a:bodyPr>
          <a:lstStyle/>
          <a:p>
            <a:pPr marL="0" indent="0">
              <a:buNone/>
            </a:pPr>
            <a:r>
              <a:rPr lang="en-US" dirty="0"/>
              <a:t>You have changed History!  </a:t>
            </a:r>
            <a:endParaRPr lang="en-US" dirty="0" smtClean="0"/>
          </a:p>
          <a:p>
            <a:pPr marL="0" indent="0">
              <a:buNone/>
            </a:pPr>
            <a:r>
              <a:rPr lang="en-US" dirty="0" smtClean="0"/>
              <a:t>And </a:t>
            </a:r>
            <a:r>
              <a:rPr lang="en-US" dirty="0"/>
              <a:t>this time, with probably disastrous results.  It would be very foolish to try to fight in any </a:t>
            </a:r>
            <a:r>
              <a:rPr lang="en-US" dirty="0" smtClean="0"/>
              <a:t>way.  If </a:t>
            </a:r>
            <a:r>
              <a:rPr lang="en-US" dirty="0"/>
              <a:t>you put this narrowness to your back you cannot retreat; if you fight around the </a:t>
            </a:r>
            <a:r>
              <a:rPr lang="en-US" dirty="0" smtClean="0"/>
              <a:t>pass, </a:t>
            </a:r>
            <a:r>
              <a:rPr lang="en-US" dirty="0"/>
              <a:t>you can't use all your forces.  The only logical thing to do is to try to entice Flaminius into coming to your side.  </a:t>
            </a:r>
            <a:endParaRPr lang="en-US" dirty="0" smtClean="0"/>
          </a:p>
          <a:p>
            <a:pPr marL="0" indent="0">
              <a:buNone/>
            </a:pPr>
            <a:r>
              <a:rPr lang="en-US" b="1" u="sng" dirty="0">
                <a:solidFill>
                  <a:srgbClr val="00B0F0"/>
                </a:solidFill>
                <a:hlinkClick r:id="rId2" action="ppaction://hlinksldjump"/>
              </a:rPr>
              <a:t>Go to the Correct Answer!</a:t>
            </a:r>
            <a:endParaRPr lang="en-US" b="1" u="sng" dirty="0">
              <a:solidFill>
                <a:srgbClr val="00B0F0"/>
              </a:solidFill>
            </a:endParaRPr>
          </a:p>
          <a:p>
            <a:pPr marL="0" indent="0">
              <a:buNone/>
            </a:pPr>
            <a:endParaRPr lang="en-US" dirty="0"/>
          </a:p>
        </p:txBody>
      </p:sp>
    </p:spTree>
    <p:extLst>
      <p:ext uri="{BB962C8B-B14F-4D97-AF65-F5344CB8AC3E}">
        <p14:creationId xmlns:p14="http://schemas.microsoft.com/office/powerpoint/2010/main" val="1229309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sz="3600" dirty="0" smtClean="0">
                <a:solidFill>
                  <a:srgbClr val="00B0F0"/>
                </a:solidFill>
              </a:rPr>
              <a:t>Option 2: </a:t>
            </a:r>
            <a:r>
              <a:rPr lang="en-US" sz="3600" dirty="0">
                <a:solidFill>
                  <a:srgbClr val="00B0F0"/>
                </a:solidFill>
              </a:rPr>
              <a:t>Wait on Flaminius to come to you</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buNone/>
            </a:pPr>
            <a:r>
              <a:rPr lang="en-US" dirty="0" smtClean="0"/>
              <a:t>Hannibal </a:t>
            </a:r>
            <a:r>
              <a:rPr lang="en-US" dirty="0"/>
              <a:t>hid some men upon the mountainside, and withdrew somewhat from the pass, which Flaminius took as a signal that Hannibal was afraid (silly boy).  Hastening to chase Hannibal down and pound on him, Flaminius ran directly into the trap.  Hannibal knew that, once through the pass, no army could retreat, and that worked perfectly for him.  Flaminius' </a:t>
            </a:r>
            <a:r>
              <a:rPr lang="en-US" dirty="0" smtClean="0"/>
              <a:t>determination </a:t>
            </a:r>
            <a:r>
              <a:rPr lang="en-US" dirty="0"/>
              <a:t>and </a:t>
            </a:r>
            <a:r>
              <a:rPr lang="en-US" dirty="0" smtClean="0"/>
              <a:t>impulsiveness </a:t>
            </a:r>
            <a:r>
              <a:rPr lang="en-US" dirty="0"/>
              <a:t>cost him his army, and his </a:t>
            </a:r>
            <a:r>
              <a:rPr lang="en-US" dirty="0" smtClean="0"/>
              <a:t>life</a:t>
            </a:r>
          </a:p>
          <a:p>
            <a:pPr marL="0" indent="0">
              <a:buNone/>
            </a:pPr>
            <a:r>
              <a:rPr lang="en-US" dirty="0" smtClean="0"/>
              <a:t>Hannibal</a:t>
            </a:r>
            <a:r>
              <a:rPr lang="en-US" dirty="0"/>
              <a:t>, as always, had decisions of his own.  </a:t>
            </a:r>
            <a:endParaRPr lang="en-US" dirty="0" smtClean="0"/>
          </a:p>
          <a:p>
            <a:pPr marL="0" indent="0">
              <a:buNone/>
            </a:pPr>
            <a:r>
              <a:rPr lang="en-US" dirty="0" smtClean="0">
                <a:hlinkClick r:id="rId2" action="ppaction://hlinksldjump"/>
              </a:rPr>
              <a:t>Here is the next one.</a:t>
            </a:r>
            <a:endParaRPr lang="en-US" dirty="0"/>
          </a:p>
        </p:txBody>
      </p:sp>
    </p:spTree>
    <p:extLst>
      <p:ext uri="{BB962C8B-B14F-4D97-AF65-F5344CB8AC3E}">
        <p14:creationId xmlns:p14="http://schemas.microsoft.com/office/powerpoint/2010/main" val="350543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r>
              <a:rPr lang="en-US" dirty="0" smtClean="0"/>
              <a:t>Scenario #9</a:t>
            </a:r>
            <a:endParaRPr lang="en-US" dirty="0"/>
          </a:p>
        </p:txBody>
      </p:sp>
      <p:sp>
        <p:nvSpPr>
          <p:cNvPr id="3" name="Content Placeholder 2"/>
          <p:cNvSpPr>
            <a:spLocks noGrp="1"/>
          </p:cNvSpPr>
          <p:nvPr>
            <p:ph idx="1"/>
          </p:nvPr>
        </p:nvSpPr>
        <p:spPr>
          <a:xfrm>
            <a:off x="228600" y="838200"/>
            <a:ext cx="8763000" cy="5943600"/>
          </a:xfrm>
        </p:spPr>
        <p:txBody>
          <a:bodyPr>
            <a:normAutofit fontScale="47500" lnSpcReduction="20000"/>
          </a:bodyPr>
          <a:lstStyle/>
          <a:p>
            <a:pPr marL="0" indent="0">
              <a:buNone/>
            </a:pPr>
            <a:r>
              <a:rPr lang="en-US" sz="3400" dirty="0" smtClean="0"/>
              <a:t>With this defeat, the Romans resorted to their final option: they decided to appoint a dictator.  The dictator had supreme power over every operation of the military and government, to ensure the best possibility of success.  Though the dictator's term was limited to 6 months. </a:t>
            </a:r>
          </a:p>
          <a:p>
            <a:pPr marL="0" indent="0">
              <a:buNone/>
            </a:pPr>
            <a:r>
              <a:rPr lang="en-US" sz="3400" dirty="0" smtClean="0"/>
              <a:t>The Romans could scarcely have chosen a better man for the job than </a:t>
            </a:r>
            <a:r>
              <a:rPr lang="en-US" sz="3400" dirty="0" err="1" smtClean="0"/>
              <a:t>Fabius</a:t>
            </a:r>
            <a:r>
              <a:rPr lang="en-US" sz="3400" dirty="0" smtClean="0"/>
              <a:t>.  He was, by all accounts, a level-headed person, with no desire to be a god or lifetime ruler.  He began by ordering all the residents of small northern towns to evacuate, and to burn all the buildings they owned, as well as any food they could not take with them to the larger, fortified towns.  This would leave Hannibal with few resources, and force him to move more frequently, in search of supplies.</a:t>
            </a:r>
          </a:p>
          <a:p>
            <a:pPr marL="0" indent="0">
              <a:buNone/>
            </a:pPr>
            <a:r>
              <a:rPr lang="en-US" sz="3400" dirty="0" err="1" smtClean="0"/>
              <a:t>Fabius</a:t>
            </a:r>
            <a:r>
              <a:rPr lang="en-US" sz="3400" dirty="0" smtClean="0"/>
              <a:t> then originated the style of fighting that is now named for him.  </a:t>
            </a:r>
            <a:r>
              <a:rPr lang="en-US" sz="3400" dirty="0"/>
              <a:t>T</a:t>
            </a:r>
            <a:r>
              <a:rPr lang="en-US" sz="3400" dirty="0" smtClean="0"/>
              <a:t>he Roman army delayed all conflict as long as possible.  As if in a great Chess match, the two armies circled and danced with each other, with the Roman force always remaining just out of range of Hannibal's jabs.  These "Fabian tactics" caused Hannibal to struggle for food, while remaining constantly on the defensive. </a:t>
            </a:r>
            <a:r>
              <a:rPr lang="en-US" sz="3400" dirty="0" err="1" smtClean="0"/>
              <a:t>Fabius</a:t>
            </a:r>
            <a:r>
              <a:rPr lang="en-US" sz="3400" dirty="0" smtClean="0"/>
              <a:t> was certain that, eventually, he would maneuver Hannibal into a bad position.</a:t>
            </a:r>
          </a:p>
          <a:p>
            <a:pPr marL="0" indent="0">
              <a:buNone/>
            </a:pPr>
            <a:r>
              <a:rPr lang="en-US" sz="3400" dirty="0" err="1" smtClean="0"/>
              <a:t>Fabius</a:t>
            </a:r>
            <a:r>
              <a:rPr lang="en-US" sz="3400" dirty="0" smtClean="0"/>
              <a:t>' strategy eventually paid off, when Hannibal </a:t>
            </a:r>
            <a:r>
              <a:rPr lang="en-US" sz="3400" dirty="0"/>
              <a:t>s</a:t>
            </a:r>
            <a:r>
              <a:rPr lang="en-US" sz="3400" dirty="0" smtClean="0"/>
              <a:t>urrounded by high hills on all sides, wandered through a narrow pass unknowingly, and found himself trapped</a:t>
            </a:r>
          </a:p>
          <a:p>
            <a:pPr marL="0" indent="0">
              <a:buNone/>
            </a:pPr>
            <a:r>
              <a:rPr lang="en-US" sz="3400" dirty="0" smtClean="0"/>
              <a:t>Still, Hannibal must do something in this situation, or he would be doomed.  He could try to fight his way through the narrow pass, or try to go up one of the hills, and thus out of the box.  If he chose incorrectly, </a:t>
            </a:r>
            <a:r>
              <a:rPr lang="en-US" sz="3400" dirty="0" err="1" smtClean="0"/>
              <a:t>Fabius</a:t>
            </a:r>
            <a:r>
              <a:rPr lang="en-US" sz="3400" dirty="0" smtClean="0"/>
              <a:t> would annihilate him, and the war would be over.  Which choice would you make?</a:t>
            </a:r>
          </a:p>
          <a:p>
            <a:pPr marL="0" indent="0">
              <a:buNone/>
            </a:pPr>
            <a:endParaRPr lang="en-US" dirty="0" smtClean="0"/>
          </a:p>
          <a:p>
            <a:pPr marL="0" indent="0">
              <a:buNone/>
            </a:pPr>
            <a:r>
              <a:rPr lang="en-US" b="1" dirty="0">
                <a:solidFill>
                  <a:srgbClr val="FF0000"/>
                </a:solidFill>
              </a:rPr>
              <a:t>Option 1 </a:t>
            </a:r>
            <a:r>
              <a:rPr lang="en-US" sz="5100" b="1" u="sng" dirty="0" smtClean="0">
                <a:solidFill>
                  <a:srgbClr val="FF0000"/>
                </a:solidFill>
                <a:hlinkClick r:id="rId2" action="ppaction://hlinksldjump"/>
              </a:rPr>
              <a:t>Charge up the Hill.</a:t>
            </a:r>
            <a:endParaRPr lang="en-US" sz="5100" b="1" u="sng" dirty="0" smtClean="0">
              <a:solidFill>
                <a:srgbClr val="FF0000"/>
              </a:solidFill>
            </a:endParaRPr>
          </a:p>
          <a:p>
            <a:pPr marL="0" indent="0">
              <a:buNone/>
            </a:pPr>
            <a:endParaRPr lang="en-US" sz="5100" u="sng" dirty="0" smtClean="0"/>
          </a:p>
          <a:p>
            <a:pPr marL="0" indent="0">
              <a:buNone/>
            </a:pPr>
            <a:r>
              <a:rPr lang="en-US" b="1" dirty="0">
                <a:solidFill>
                  <a:srgbClr val="00B0F0"/>
                </a:solidFill>
              </a:rPr>
              <a:t>Option 2 </a:t>
            </a:r>
            <a:r>
              <a:rPr lang="en-US" sz="5100" b="1" u="sng" dirty="0" smtClean="0">
                <a:solidFill>
                  <a:srgbClr val="00B0F0"/>
                </a:solidFill>
                <a:hlinkClick r:id="rId3" action="ppaction://hlinksldjump"/>
              </a:rPr>
              <a:t>Escape Through the Pass.</a:t>
            </a:r>
            <a:endParaRPr lang="en-US" sz="5100" b="1" u="sng" dirty="0">
              <a:solidFill>
                <a:srgbClr val="00B0F0"/>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952998"/>
            <a:ext cx="1475966" cy="214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284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Option 1: </a:t>
            </a:r>
            <a:r>
              <a:rPr lang="en-US" dirty="0">
                <a:solidFill>
                  <a:srgbClr val="FF0000"/>
                </a:solidFill>
              </a:rPr>
              <a:t>Charge up the Hill</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You have changed History!  </a:t>
            </a:r>
            <a:endParaRPr lang="en-US" dirty="0" smtClean="0"/>
          </a:p>
          <a:p>
            <a:pPr marL="0" indent="0">
              <a:buNone/>
            </a:pPr>
            <a:endParaRPr lang="en-US" dirty="0" smtClean="0"/>
          </a:p>
          <a:p>
            <a:pPr marL="0" indent="0">
              <a:buNone/>
            </a:pPr>
            <a:r>
              <a:rPr lang="en-US" dirty="0" smtClean="0"/>
              <a:t>The </a:t>
            </a:r>
            <a:r>
              <a:rPr lang="en-US" dirty="0"/>
              <a:t>Romans were sure it would be foolhardy for Hannibal to attack uphill, but he did have a way of pulling off actions lesser Generals could not.  This, however, would have been a very difficult one to accomplish.  He did use the hills in his strategy, </a:t>
            </a:r>
            <a:r>
              <a:rPr lang="en-US" dirty="0" smtClean="0"/>
              <a:t>though.</a:t>
            </a:r>
          </a:p>
          <a:p>
            <a:pPr marL="0" indent="0">
              <a:buNone/>
            </a:pPr>
            <a:endParaRPr lang="en-US" dirty="0"/>
          </a:p>
          <a:p>
            <a:pPr marL="0" indent="0">
              <a:buNone/>
            </a:pPr>
            <a:r>
              <a:rPr lang="en-US" b="1" u="sng" dirty="0">
                <a:solidFill>
                  <a:srgbClr val="00B0F0"/>
                </a:solidFill>
                <a:hlinkClick r:id="rId2" action="ppaction://hlinksldjump"/>
              </a:rPr>
              <a:t>Go to the Correct Answer!</a:t>
            </a:r>
            <a:endParaRPr lang="en-US" b="1" u="sng" dirty="0">
              <a:solidFill>
                <a:srgbClr val="00B0F0"/>
              </a:solidFill>
            </a:endParaRPr>
          </a:p>
          <a:p>
            <a:pPr marL="0" indent="0">
              <a:buNone/>
            </a:pPr>
            <a:endParaRPr lang="en-US" dirty="0"/>
          </a:p>
        </p:txBody>
      </p:sp>
    </p:spTree>
    <p:extLst>
      <p:ext uri="{BB962C8B-B14F-4D97-AF65-F5344CB8AC3E}">
        <p14:creationId xmlns:p14="http://schemas.microsoft.com/office/powerpoint/2010/main" val="664891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 2: </a:t>
            </a:r>
            <a:r>
              <a:rPr lang="en-US" b="1" dirty="0">
                <a:solidFill>
                  <a:srgbClr val="00B0F0"/>
                </a:solidFill>
              </a:rPr>
              <a:t>Escape Through the Pass.</a:t>
            </a:r>
            <a:br>
              <a:rPr lang="en-US" b="1" dirty="0">
                <a:solidFill>
                  <a:srgbClr val="00B0F0"/>
                </a:solidFill>
              </a:rPr>
            </a:br>
            <a:endParaRPr lang="en-US" dirty="0"/>
          </a:p>
        </p:txBody>
      </p:sp>
      <p:sp>
        <p:nvSpPr>
          <p:cNvPr id="3" name="Content Placeholder 2"/>
          <p:cNvSpPr>
            <a:spLocks noGrp="1"/>
          </p:cNvSpPr>
          <p:nvPr>
            <p:ph idx="1"/>
          </p:nvPr>
        </p:nvSpPr>
        <p:spPr>
          <a:xfrm>
            <a:off x="457200" y="1066800"/>
            <a:ext cx="8229600" cy="5334000"/>
          </a:xfrm>
        </p:spPr>
        <p:txBody>
          <a:bodyPr>
            <a:normAutofit fontScale="70000" lnSpcReduction="20000"/>
          </a:bodyPr>
          <a:lstStyle/>
          <a:p>
            <a:pPr marL="0" indent="0">
              <a:buNone/>
            </a:pPr>
            <a:r>
              <a:rPr lang="en-US" dirty="0"/>
              <a:t> As usual, Hannibal could not do anything without a touch of </a:t>
            </a:r>
            <a:r>
              <a:rPr lang="en-US" dirty="0" smtClean="0"/>
              <a:t>trickery. In </a:t>
            </a:r>
            <a:r>
              <a:rPr lang="en-US" dirty="0"/>
              <a:t>the dark of night, Hannibal tied torches to the horns of oxen he had in camp.  When his troops were ready to move, the torches were set on fire, and the oxen were sent off up the </a:t>
            </a:r>
            <a:r>
              <a:rPr lang="en-US" dirty="0" smtClean="0"/>
              <a:t>hill.</a:t>
            </a:r>
          </a:p>
          <a:p>
            <a:pPr marL="0" indent="0">
              <a:buNone/>
            </a:pPr>
            <a:endParaRPr lang="en-US" dirty="0" smtClean="0"/>
          </a:p>
          <a:p>
            <a:pPr marL="0" indent="0">
              <a:buNone/>
            </a:pPr>
            <a:r>
              <a:rPr lang="en-US" dirty="0" smtClean="0"/>
              <a:t>At </a:t>
            </a:r>
            <a:r>
              <a:rPr lang="en-US" dirty="0"/>
              <a:t>first, </a:t>
            </a:r>
            <a:r>
              <a:rPr lang="en-US" dirty="0" smtClean="0"/>
              <a:t>the Roman troops </a:t>
            </a:r>
            <a:r>
              <a:rPr lang="en-US" dirty="0"/>
              <a:t>worried that the Carthaginians were </a:t>
            </a:r>
            <a:r>
              <a:rPr lang="en-US" dirty="0" smtClean="0"/>
              <a:t>escaping </a:t>
            </a:r>
            <a:r>
              <a:rPr lang="en-US" dirty="0"/>
              <a:t>and prepared to go reinforce their defenses on the hilltops. </a:t>
            </a:r>
            <a:r>
              <a:rPr lang="en-US" dirty="0" smtClean="0"/>
              <a:t> As the torches burned, the oxen brushed against trees and shrubs, setting them afire as well. </a:t>
            </a:r>
          </a:p>
          <a:p>
            <a:pPr marL="0" indent="0">
              <a:buNone/>
            </a:pPr>
            <a:r>
              <a:rPr lang="en-US" dirty="0" smtClean="0"/>
              <a:t>Finally</a:t>
            </a:r>
            <a:r>
              <a:rPr lang="en-US" dirty="0"/>
              <a:t>, the torches began to burn the horns of the oxen, who ran about wildly.  The Romans mistook this as an attempt by the Carthaginians to assault them from above, and the Romans prepared to respond.  Pulling troops away from the pass, they eventually found themselves fighting forest fires and oxen.  </a:t>
            </a:r>
            <a:endParaRPr lang="en-US" dirty="0" smtClean="0"/>
          </a:p>
          <a:p>
            <a:pPr marL="0" indent="0">
              <a:buNone/>
            </a:pPr>
            <a:r>
              <a:rPr lang="en-US" dirty="0" smtClean="0"/>
              <a:t>While </a:t>
            </a:r>
            <a:r>
              <a:rPr lang="en-US" dirty="0"/>
              <a:t>they did so, Hannibal sneaked his army out through the pass, and off to safety.  Amazing, isn't it? </a:t>
            </a:r>
            <a:endParaRPr lang="en-US" dirty="0" smtClean="0"/>
          </a:p>
          <a:p>
            <a:pPr marL="0" indent="0">
              <a:buNone/>
            </a:pPr>
            <a:endParaRPr lang="en-US" dirty="0"/>
          </a:p>
          <a:p>
            <a:pPr marL="0" indent="0">
              <a:buNone/>
            </a:pPr>
            <a:r>
              <a:rPr lang="en-US" dirty="0" smtClean="0"/>
              <a:t> </a:t>
            </a:r>
            <a:r>
              <a:rPr lang="en-US" dirty="0">
                <a:hlinkClick r:id="rId2" action="ppaction://hlinksldjump"/>
              </a:rPr>
              <a:t>This presented him with new opportunities and choices.</a:t>
            </a:r>
            <a:endParaRPr lang="en-US" dirty="0"/>
          </a:p>
        </p:txBody>
      </p:sp>
    </p:spTree>
    <p:extLst>
      <p:ext uri="{BB962C8B-B14F-4D97-AF65-F5344CB8AC3E}">
        <p14:creationId xmlns:p14="http://schemas.microsoft.com/office/powerpoint/2010/main" val="403357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r>
              <a:rPr lang="en-US" dirty="0" smtClean="0"/>
              <a:t>Scenario #1</a:t>
            </a:r>
            <a:endParaRPr lang="en-US" dirty="0"/>
          </a:p>
        </p:txBody>
      </p:sp>
      <p:sp>
        <p:nvSpPr>
          <p:cNvPr id="3" name="Content Placeholder 2"/>
          <p:cNvSpPr>
            <a:spLocks noGrp="1"/>
          </p:cNvSpPr>
          <p:nvPr>
            <p:ph idx="1"/>
          </p:nvPr>
        </p:nvSpPr>
        <p:spPr>
          <a:xfrm>
            <a:off x="304800" y="990600"/>
            <a:ext cx="8534400" cy="5486400"/>
          </a:xfrm>
        </p:spPr>
        <p:txBody>
          <a:bodyPr>
            <a:normAutofit fontScale="55000" lnSpcReduction="20000"/>
          </a:bodyPr>
          <a:lstStyle/>
          <a:p>
            <a:pPr marL="0" indent="0">
              <a:buNone/>
            </a:pPr>
            <a:r>
              <a:rPr lang="en-US" dirty="0"/>
              <a:t>Arriving on the scene, you are faced with your first major choice.  You no doubt wish to prove to the men of the army that you are indeed your father's son, deserving of the same respect they gave him.  How to go about this is, of course, debatable.  What will you do?</a:t>
            </a:r>
          </a:p>
          <a:p>
            <a:pPr marL="0" indent="0">
              <a:buNone/>
            </a:pPr>
            <a:r>
              <a:rPr lang="en-US" dirty="0"/>
              <a:t>   </a:t>
            </a:r>
            <a:endParaRPr lang="en-US" dirty="0" smtClean="0"/>
          </a:p>
          <a:p>
            <a:pPr marL="0" indent="0">
              <a:buNone/>
            </a:pPr>
            <a:r>
              <a:rPr lang="en-US" b="1" dirty="0" smtClean="0">
                <a:solidFill>
                  <a:srgbClr val="FF0000"/>
                </a:solidFill>
              </a:rPr>
              <a:t>Option 1:   </a:t>
            </a:r>
            <a:r>
              <a:rPr lang="en-US" dirty="0"/>
              <a:t>S</a:t>
            </a:r>
            <a:r>
              <a:rPr lang="en-US" dirty="0" smtClean="0"/>
              <a:t>tep </a:t>
            </a:r>
            <a:r>
              <a:rPr lang="en-US" dirty="0"/>
              <a:t>right into his vacated position, and show the men what you can do.  As the son of the supreme </a:t>
            </a:r>
            <a:r>
              <a:rPr lang="en-US" dirty="0" smtClean="0"/>
              <a:t>general, </a:t>
            </a:r>
            <a:r>
              <a:rPr lang="en-US" dirty="0"/>
              <a:t>you could move into his big tent, dress in his fine clothes, and start issuing commands.  By impressing the men with your ability to take command of a situation, you could show them that you have inherited your father's ability to make decisions quickly</a:t>
            </a:r>
            <a:r>
              <a:rPr lang="en-US" dirty="0" smtClean="0"/>
              <a:t>.</a:t>
            </a:r>
          </a:p>
          <a:p>
            <a:pPr marL="0" indent="0">
              <a:buNone/>
            </a:pPr>
            <a:endParaRPr lang="en-US" dirty="0"/>
          </a:p>
          <a:p>
            <a:pPr marL="0" indent="0">
              <a:buNone/>
            </a:pPr>
            <a:r>
              <a:rPr lang="en-US" b="1" dirty="0" smtClean="0">
                <a:solidFill>
                  <a:srgbClr val="00B0F0"/>
                </a:solidFill>
              </a:rPr>
              <a:t>Option 2:  </a:t>
            </a:r>
            <a:r>
              <a:rPr lang="en-US" dirty="0" smtClean="0"/>
              <a:t>Your </a:t>
            </a:r>
            <a:r>
              <a:rPr lang="en-US" dirty="0"/>
              <a:t>other choice is to take a more </a:t>
            </a:r>
            <a:r>
              <a:rPr lang="en-US" dirty="0" smtClean="0"/>
              <a:t>quiet </a:t>
            </a:r>
            <a:r>
              <a:rPr lang="en-US" dirty="0"/>
              <a:t>approach.  You could insist on working at hard labor, living </a:t>
            </a:r>
            <a:r>
              <a:rPr lang="en-US" dirty="0" smtClean="0"/>
              <a:t>an average military life, </a:t>
            </a:r>
            <a:r>
              <a:rPr lang="en-US" dirty="0"/>
              <a:t>and sleeping under the stars on the ground, where your men do.  It would be a lot different than the luxury and comfort of Carthage, and rather unusual for a man of your position.</a:t>
            </a:r>
          </a:p>
          <a:p>
            <a:pPr marL="0" indent="0">
              <a:buNone/>
            </a:pPr>
            <a:endParaRPr lang="en-US" dirty="0"/>
          </a:p>
          <a:p>
            <a:pPr marL="0" indent="0">
              <a:buNone/>
            </a:pPr>
            <a:r>
              <a:rPr lang="en-US" dirty="0"/>
              <a:t>Now, you must choose.  What will you do</a:t>
            </a:r>
            <a:r>
              <a:rPr lang="en-US" dirty="0" smtClean="0"/>
              <a:t>?</a:t>
            </a:r>
          </a:p>
          <a:p>
            <a:pPr marL="0" indent="0">
              <a:buNone/>
            </a:pPr>
            <a:endParaRPr lang="en-US" dirty="0"/>
          </a:p>
          <a:p>
            <a:pPr marL="0" indent="0">
              <a:buNone/>
            </a:pPr>
            <a:r>
              <a:rPr lang="en-US" sz="2800" b="1" dirty="0">
                <a:solidFill>
                  <a:srgbClr val="FF0000"/>
                </a:solidFill>
              </a:rPr>
              <a:t>Option 1 </a:t>
            </a:r>
            <a:r>
              <a:rPr lang="en-US" sz="4200" b="1" u="sng" dirty="0" smtClean="0">
                <a:solidFill>
                  <a:srgbClr val="FF0000"/>
                </a:solidFill>
                <a:hlinkClick r:id="rId2" action="ppaction://hlinksldjump"/>
              </a:rPr>
              <a:t>Step </a:t>
            </a:r>
            <a:r>
              <a:rPr lang="en-US" sz="4200" b="1" u="sng" dirty="0">
                <a:solidFill>
                  <a:srgbClr val="FF0000"/>
                </a:solidFill>
                <a:hlinkClick r:id="rId2" action="ppaction://hlinksldjump"/>
              </a:rPr>
              <a:t>into your father's </a:t>
            </a:r>
            <a:r>
              <a:rPr lang="en-US" sz="4200" b="1" u="sng" dirty="0" smtClean="0">
                <a:solidFill>
                  <a:srgbClr val="FF0000"/>
                </a:solidFill>
                <a:hlinkClick r:id="rId2" action="ppaction://hlinksldjump"/>
              </a:rPr>
              <a:t>position</a:t>
            </a:r>
            <a:endParaRPr lang="en-US" sz="4200" b="1" u="sng" dirty="0" smtClean="0">
              <a:solidFill>
                <a:srgbClr val="FF0000"/>
              </a:solidFill>
            </a:endParaRPr>
          </a:p>
          <a:p>
            <a:pPr marL="0" indent="0">
              <a:buNone/>
            </a:pPr>
            <a:endParaRPr lang="en-US" sz="4200" u="sng" dirty="0"/>
          </a:p>
          <a:p>
            <a:pPr marL="0" indent="0">
              <a:buNone/>
            </a:pPr>
            <a:r>
              <a:rPr lang="en-US" sz="2800" b="1" dirty="0">
                <a:solidFill>
                  <a:srgbClr val="00B0F0"/>
                </a:solidFill>
              </a:rPr>
              <a:t>Option 2 </a:t>
            </a:r>
            <a:r>
              <a:rPr lang="en-US" sz="4200" b="1" u="sng" dirty="0" smtClean="0">
                <a:solidFill>
                  <a:srgbClr val="00B0F0"/>
                </a:solidFill>
                <a:hlinkClick r:id="rId3" action="ppaction://hlinksldjump"/>
              </a:rPr>
              <a:t>Act </a:t>
            </a:r>
            <a:r>
              <a:rPr lang="en-US" sz="4200" b="1" u="sng" dirty="0">
                <a:solidFill>
                  <a:srgbClr val="00B0F0"/>
                </a:solidFill>
                <a:hlinkClick r:id="rId3" action="ppaction://hlinksldjump"/>
              </a:rPr>
              <a:t>like every other </a:t>
            </a:r>
            <a:r>
              <a:rPr lang="en-US" sz="4200" b="1" u="sng" dirty="0" smtClean="0">
                <a:solidFill>
                  <a:srgbClr val="00B0F0"/>
                </a:solidFill>
                <a:hlinkClick r:id="rId3" action="ppaction://hlinksldjump"/>
              </a:rPr>
              <a:t>soldier</a:t>
            </a:r>
            <a:endParaRPr lang="en-US" sz="4200" b="1" u="sng" dirty="0" smtClean="0">
              <a:solidFill>
                <a:srgbClr val="00B0F0"/>
              </a:solidFill>
            </a:endParaRPr>
          </a:p>
          <a:p>
            <a:pPr marL="0" indent="0">
              <a:buNone/>
            </a:pPr>
            <a:endParaRPr lang="en-US" dirty="0"/>
          </a:p>
        </p:txBody>
      </p:sp>
    </p:spTree>
    <p:extLst>
      <p:ext uri="{BB962C8B-B14F-4D97-AF65-F5344CB8AC3E}">
        <p14:creationId xmlns:p14="http://schemas.microsoft.com/office/powerpoint/2010/main" val="1646260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53328"/>
            <a:ext cx="3429000" cy="240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884238"/>
          </a:xfrm>
        </p:spPr>
        <p:txBody>
          <a:bodyPr/>
          <a:lstStyle/>
          <a:p>
            <a:r>
              <a:rPr lang="en-US" dirty="0" smtClean="0"/>
              <a:t>Scenario #10</a:t>
            </a:r>
            <a:endParaRPr lang="en-US" dirty="0"/>
          </a:p>
        </p:txBody>
      </p:sp>
      <p:sp>
        <p:nvSpPr>
          <p:cNvPr id="3" name="Content Placeholder 2"/>
          <p:cNvSpPr>
            <a:spLocks noGrp="1"/>
          </p:cNvSpPr>
          <p:nvPr>
            <p:ph idx="1"/>
          </p:nvPr>
        </p:nvSpPr>
        <p:spPr>
          <a:xfrm>
            <a:off x="195943" y="990600"/>
            <a:ext cx="8915400" cy="5791200"/>
          </a:xfrm>
        </p:spPr>
        <p:txBody>
          <a:bodyPr>
            <a:normAutofit fontScale="47500" lnSpcReduction="20000"/>
          </a:bodyPr>
          <a:lstStyle/>
          <a:p>
            <a:pPr marL="0" indent="0">
              <a:buNone/>
            </a:pPr>
            <a:r>
              <a:rPr lang="en-US" dirty="0" smtClean="0"/>
              <a:t>After Hannibal's escape</a:t>
            </a:r>
            <a:r>
              <a:rPr lang="en-US" dirty="0"/>
              <a:t>, Hannibal found that his food supply had become impossibly low.  He desperately needed supplies, and had to go in search of new </a:t>
            </a:r>
            <a:r>
              <a:rPr lang="en-US" dirty="0" smtClean="0"/>
              <a:t>sources. </a:t>
            </a:r>
            <a:endParaRPr lang="en-US" dirty="0"/>
          </a:p>
          <a:p>
            <a:pPr marL="0" indent="0">
              <a:buNone/>
            </a:pPr>
            <a:r>
              <a:rPr lang="en-US" dirty="0"/>
              <a:t>T</a:t>
            </a:r>
            <a:r>
              <a:rPr lang="en-US" dirty="0" smtClean="0"/>
              <a:t>he </a:t>
            </a:r>
            <a:r>
              <a:rPr lang="en-US" dirty="0"/>
              <a:t>Roman consuls were now </a:t>
            </a:r>
            <a:r>
              <a:rPr lang="en-US" dirty="0" err="1"/>
              <a:t>Aemilius</a:t>
            </a:r>
            <a:r>
              <a:rPr lang="en-US" dirty="0"/>
              <a:t> and Varro, who </a:t>
            </a:r>
            <a:r>
              <a:rPr lang="en-US" dirty="0" smtClean="0"/>
              <a:t>added to </a:t>
            </a:r>
            <a:r>
              <a:rPr lang="en-US" dirty="0"/>
              <a:t>the leadership problem that had plagued Rome from the beginning.  </a:t>
            </a:r>
            <a:r>
              <a:rPr lang="en-US" dirty="0" err="1"/>
              <a:t>Aemilius</a:t>
            </a:r>
            <a:r>
              <a:rPr lang="en-US" dirty="0"/>
              <a:t> </a:t>
            </a:r>
            <a:r>
              <a:rPr lang="en-US" dirty="0" smtClean="0"/>
              <a:t>was a </a:t>
            </a:r>
            <a:r>
              <a:rPr lang="en-US" dirty="0"/>
              <a:t>friend of </a:t>
            </a:r>
            <a:r>
              <a:rPr lang="en-US" dirty="0" err="1"/>
              <a:t>Fabius</a:t>
            </a:r>
            <a:r>
              <a:rPr lang="en-US" dirty="0"/>
              <a:t>, who thought it wise to continue the Fabian tactics.  Varro was another </a:t>
            </a:r>
            <a:r>
              <a:rPr lang="en-US" dirty="0" smtClean="0"/>
              <a:t>impulsive </a:t>
            </a:r>
            <a:r>
              <a:rPr lang="en-US" dirty="0"/>
              <a:t>soul, who could not wait to demonstrate his skill against the Carthaginian General. </a:t>
            </a:r>
            <a:r>
              <a:rPr lang="en-US" dirty="0" smtClean="0"/>
              <a:t> </a:t>
            </a:r>
          </a:p>
          <a:p>
            <a:pPr marL="0" indent="0">
              <a:buNone/>
            </a:pPr>
            <a:endParaRPr lang="en-US" dirty="0" smtClean="0"/>
          </a:p>
          <a:p>
            <a:pPr marL="0" indent="0">
              <a:buNone/>
            </a:pPr>
            <a:r>
              <a:rPr lang="en-US" dirty="0" smtClean="0"/>
              <a:t>The </a:t>
            </a:r>
            <a:r>
              <a:rPr lang="en-US" dirty="0"/>
              <a:t>Battle at Cannae was one of the most horrific battles in history.  Some 50,000 Carthaginians faced about 80,000 Romans, and the killing was vicious on both sides.  Hannibal once again used a trick, having a large segment of his army pretend to </a:t>
            </a:r>
            <a:r>
              <a:rPr lang="en-US" dirty="0" smtClean="0"/>
              <a:t>quit become “prisoners” of </a:t>
            </a:r>
            <a:r>
              <a:rPr lang="en-US" dirty="0"/>
              <a:t>the Romans.  Because of the </a:t>
            </a:r>
            <a:r>
              <a:rPr lang="en-US" dirty="0" smtClean="0"/>
              <a:t>bloodiness </a:t>
            </a:r>
            <a:r>
              <a:rPr lang="en-US" dirty="0"/>
              <a:t>of the battle, the Romans could not spare many men to guard the Carthaginians, and, at </a:t>
            </a:r>
            <a:r>
              <a:rPr lang="en-US" dirty="0" smtClean="0"/>
              <a:t>the right </a:t>
            </a:r>
            <a:r>
              <a:rPr lang="en-US" dirty="0"/>
              <a:t>moment, the "prisoners" attacked the Roman army from behind.  Many Romans were slaughtered, including the consul </a:t>
            </a:r>
            <a:r>
              <a:rPr lang="en-US" dirty="0" err="1"/>
              <a:t>Aemilius</a:t>
            </a:r>
            <a:r>
              <a:rPr lang="en-US" dirty="0"/>
              <a:t>.  Despair </a:t>
            </a:r>
            <a:r>
              <a:rPr lang="en-US" dirty="0" smtClean="0"/>
              <a:t>plagued </a:t>
            </a:r>
            <a:r>
              <a:rPr lang="en-US" dirty="0"/>
              <a:t>the Romans, who now believed that all was lost.</a:t>
            </a:r>
          </a:p>
          <a:p>
            <a:pPr marL="0" indent="0">
              <a:buNone/>
            </a:pPr>
            <a:endParaRPr lang="en-US" dirty="0"/>
          </a:p>
          <a:p>
            <a:pPr marL="0" indent="0">
              <a:buNone/>
            </a:pPr>
            <a:r>
              <a:rPr lang="en-US" dirty="0" smtClean="0"/>
              <a:t>Hannibal </a:t>
            </a:r>
            <a:r>
              <a:rPr lang="en-US" dirty="0"/>
              <a:t>was now faced with his greatest decision.  Rome lay before him, with no army to protect it.  To lay siege to a city so large, with high walls and an immense population, would take a very long time, and it appeared to Hannibal that the citizens would fight him with rocks and sticks if </a:t>
            </a:r>
            <a:r>
              <a:rPr lang="en-US" dirty="0" smtClean="0"/>
              <a:t>necessary</a:t>
            </a:r>
            <a:r>
              <a:rPr lang="en-US" dirty="0"/>
              <a:t>.</a:t>
            </a:r>
            <a:r>
              <a:rPr lang="en-US" dirty="0" smtClean="0"/>
              <a:t> It </a:t>
            </a:r>
            <a:r>
              <a:rPr lang="en-US" dirty="0"/>
              <a:t>was nearly winter again, and Hannibal knew it would be difficult to besiege a city in poor weather, when his troops would have to live in the open.  At the gates of his ultimate obstacle, Hannibal faced the ultimate decision.  What would you do</a:t>
            </a:r>
            <a:r>
              <a:rPr lang="en-US" dirty="0" smtClean="0"/>
              <a:t>?</a:t>
            </a:r>
          </a:p>
          <a:p>
            <a:pPr marL="0" indent="0">
              <a:buNone/>
            </a:pPr>
            <a:endParaRPr lang="en-US" sz="4500" dirty="0" smtClean="0"/>
          </a:p>
          <a:p>
            <a:pPr marL="0" indent="0">
              <a:buNone/>
            </a:pPr>
            <a:endParaRPr lang="en-US" sz="4500" dirty="0"/>
          </a:p>
          <a:p>
            <a:pPr marL="0" indent="0">
              <a:buNone/>
            </a:pPr>
            <a:r>
              <a:rPr lang="en-US" sz="4500" b="1" dirty="0">
                <a:solidFill>
                  <a:srgbClr val="FF0000"/>
                </a:solidFill>
              </a:rPr>
              <a:t>Option 1 </a:t>
            </a:r>
            <a:r>
              <a:rPr lang="en-US" sz="5500" b="1" u="sng" dirty="0" smtClean="0">
                <a:solidFill>
                  <a:srgbClr val="FF0000"/>
                </a:solidFill>
                <a:hlinkClick r:id="rId3" action="ppaction://hlinksldjump"/>
              </a:rPr>
              <a:t>Attack </a:t>
            </a:r>
            <a:r>
              <a:rPr lang="en-US" sz="5500" b="1" u="sng" dirty="0">
                <a:solidFill>
                  <a:srgbClr val="FF0000"/>
                </a:solidFill>
                <a:hlinkClick r:id="rId3" action="ppaction://hlinksldjump"/>
              </a:rPr>
              <a:t>Rome </a:t>
            </a:r>
            <a:r>
              <a:rPr lang="en-US" sz="5500" b="1" u="sng" dirty="0" smtClean="0">
                <a:solidFill>
                  <a:srgbClr val="FF0000"/>
                </a:solidFill>
                <a:hlinkClick r:id="rId3" action="ppaction://hlinksldjump"/>
              </a:rPr>
              <a:t>Now</a:t>
            </a:r>
            <a:endParaRPr lang="en-US" sz="5500" b="1" u="sng" dirty="0" smtClean="0">
              <a:solidFill>
                <a:srgbClr val="FF0000"/>
              </a:solidFill>
            </a:endParaRPr>
          </a:p>
          <a:p>
            <a:pPr marL="0" indent="0">
              <a:buNone/>
            </a:pPr>
            <a:endParaRPr lang="en-US" sz="5500" u="sng" dirty="0"/>
          </a:p>
          <a:p>
            <a:pPr marL="0" indent="0">
              <a:buNone/>
            </a:pPr>
            <a:r>
              <a:rPr lang="en-US" sz="4500" b="1" dirty="0">
                <a:solidFill>
                  <a:srgbClr val="00B0F0"/>
                </a:solidFill>
              </a:rPr>
              <a:t>Option 2 </a:t>
            </a:r>
            <a:r>
              <a:rPr lang="en-US" sz="5500" b="1" u="sng" dirty="0" smtClean="0">
                <a:solidFill>
                  <a:srgbClr val="00B0F0"/>
                </a:solidFill>
                <a:hlinkClick r:id="rId4" action="ppaction://hlinksldjump"/>
              </a:rPr>
              <a:t>Wait </a:t>
            </a:r>
            <a:r>
              <a:rPr lang="en-US" sz="5500" b="1" u="sng" dirty="0">
                <a:solidFill>
                  <a:srgbClr val="00B0F0"/>
                </a:solidFill>
                <a:hlinkClick r:id="rId4" action="ppaction://hlinksldjump"/>
              </a:rPr>
              <a:t>for Spring &amp;/or Reinforcements from Carthage</a:t>
            </a:r>
            <a:endParaRPr lang="en-US" sz="5500" b="1" u="sng" dirty="0">
              <a:solidFill>
                <a:srgbClr val="00B0F0"/>
              </a:solidFill>
            </a:endParaRPr>
          </a:p>
          <a:p>
            <a:pPr marL="0" indent="0">
              <a:buNone/>
            </a:pPr>
            <a:endParaRPr lang="en-US" sz="4500" dirty="0" smtClean="0"/>
          </a:p>
        </p:txBody>
      </p:sp>
    </p:spTree>
    <p:extLst>
      <p:ext uri="{BB962C8B-B14F-4D97-AF65-F5344CB8AC3E}">
        <p14:creationId xmlns:p14="http://schemas.microsoft.com/office/powerpoint/2010/main" val="4162222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884238"/>
          </a:xfrm>
        </p:spPr>
        <p:txBody>
          <a:bodyPr>
            <a:normAutofit/>
          </a:bodyPr>
          <a:lstStyle/>
          <a:p>
            <a:r>
              <a:rPr lang="en-US" dirty="0" smtClean="0">
                <a:solidFill>
                  <a:srgbClr val="FF0000"/>
                </a:solidFill>
              </a:rPr>
              <a:t>Option 1: </a:t>
            </a:r>
            <a:r>
              <a:rPr lang="en-US" dirty="0">
                <a:solidFill>
                  <a:srgbClr val="FF0000"/>
                </a:solidFill>
              </a:rPr>
              <a:t>Attack Rome </a:t>
            </a:r>
            <a:r>
              <a:rPr lang="en-US" dirty="0" smtClean="0">
                <a:solidFill>
                  <a:srgbClr val="FF0000"/>
                </a:solidFill>
              </a:rPr>
              <a:t>Now </a:t>
            </a:r>
            <a:endParaRPr lang="en-US" dirty="0">
              <a:solidFill>
                <a:srgbClr val="FF0000"/>
              </a:solidFill>
            </a:endParaRPr>
          </a:p>
        </p:txBody>
      </p:sp>
      <p:sp>
        <p:nvSpPr>
          <p:cNvPr id="3" name="Content Placeholder 2"/>
          <p:cNvSpPr>
            <a:spLocks noGrp="1"/>
          </p:cNvSpPr>
          <p:nvPr>
            <p:ph idx="1"/>
          </p:nvPr>
        </p:nvSpPr>
        <p:spPr>
          <a:xfrm>
            <a:off x="228600" y="762000"/>
            <a:ext cx="8686800" cy="5791200"/>
          </a:xfrm>
        </p:spPr>
        <p:txBody>
          <a:bodyPr>
            <a:normAutofit fontScale="85000" lnSpcReduction="20000"/>
          </a:bodyPr>
          <a:lstStyle/>
          <a:p>
            <a:pPr marL="0" indent="0">
              <a:buNone/>
            </a:pPr>
            <a:endParaRPr lang="en-US" dirty="0" smtClean="0"/>
          </a:p>
          <a:p>
            <a:pPr marL="0" indent="0">
              <a:buNone/>
            </a:pPr>
            <a:r>
              <a:rPr lang="en-US" dirty="0" smtClean="0"/>
              <a:t>You </a:t>
            </a:r>
            <a:r>
              <a:rPr lang="en-US" dirty="0"/>
              <a:t>have changed History! </a:t>
            </a:r>
            <a:endParaRPr lang="en-US" dirty="0" smtClean="0"/>
          </a:p>
          <a:p>
            <a:pPr marL="0" indent="0">
              <a:buNone/>
            </a:pPr>
            <a:endParaRPr lang="en-US" dirty="0" smtClean="0"/>
          </a:p>
          <a:p>
            <a:pPr marL="0" indent="0">
              <a:buNone/>
            </a:pPr>
            <a:r>
              <a:rPr lang="en-US" dirty="0"/>
              <a:t>H</a:t>
            </a:r>
            <a:r>
              <a:rPr lang="en-US" dirty="0" smtClean="0"/>
              <a:t>ad </a:t>
            </a:r>
            <a:r>
              <a:rPr lang="en-US" dirty="0"/>
              <a:t>Hannibal chosen to lay siege to Rome, all of Western history would have changed.  There is no guarantee that he would have been successful, because it is certain that the Roman citizens would have fought tooth &amp; nail through the streets.  Rome was still in the flower of its Republic, and the people would not likely have taken well to being ruled by an "outsider".  If he had been successful, Rome would likely have been looted of all its treasure, and perhaps burned to the ground.  Carthage would have ruled the entire western Mediterranean region with virtually no </a:t>
            </a:r>
            <a:r>
              <a:rPr lang="en-US" dirty="0" smtClean="0"/>
              <a:t>opposition.</a:t>
            </a:r>
          </a:p>
          <a:p>
            <a:pPr marL="0" indent="0">
              <a:buNone/>
            </a:pPr>
            <a:endParaRPr lang="en-US" sz="3300" b="1" dirty="0" smtClean="0">
              <a:solidFill>
                <a:srgbClr val="00B0F0"/>
              </a:solidFill>
            </a:endParaRPr>
          </a:p>
          <a:p>
            <a:pPr marL="0" indent="0">
              <a:buNone/>
            </a:pPr>
            <a:r>
              <a:rPr lang="en-US" sz="3300" b="1" u="sng" dirty="0">
                <a:solidFill>
                  <a:srgbClr val="00B0F0"/>
                </a:solidFill>
                <a:hlinkClick r:id="rId2" action="ppaction://hlinksldjump"/>
              </a:rPr>
              <a:t>Go to the Correct Answer!</a:t>
            </a:r>
            <a:endParaRPr lang="en-US" sz="3300" b="1" u="sng" dirty="0">
              <a:solidFill>
                <a:srgbClr val="00B0F0"/>
              </a:solidFill>
            </a:endParaRPr>
          </a:p>
          <a:p>
            <a:pPr marL="0" indent="0">
              <a:buNone/>
            </a:pPr>
            <a:endParaRPr lang="en-US" dirty="0"/>
          </a:p>
        </p:txBody>
      </p:sp>
    </p:spTree>
    <p:extLst>
      <p:ext uri="{BB962C8B-B14F-4D97-AF65-F5344CB8AC3E}">
        <p14:creationId xmlns:p14="http://schemas.microsoft.com/office/powerpoint/2010/main" val="1688285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dirty="0" smtClean="0">
                <a:solidFill>
                  <a:srgbClr val="00B0F0"/>
                </a:solidFill>
              </a:rPr>
              <a:t>Option 2: </a:t>
            </a:r>
            <a:r>
              <a:rPr lang="en-US" dirty="0">
                <a:solidFill>
                  <a:srgbClr val="00B0F0"/>
                </a:solidFill>
              </a:rPr>
              <a:t>Wait for Spring &amp;/or Reinforcements from </a:t>
            </a:r>
            <a:r>
              <a:rPr lang="en-US" dirty="0" smtClean="0">
                <a:solidFill>
                  <a:srgbClr val="00B0F0"/>
                </a:solidFill>
              </a:rPr>
              <a:t>Carthage</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buNone/>
            </a:pPr>
            <a:r>
              <a:rPr lang="en-US" dirty="0" smtClean="0"/>
              <a:t>By </a:t>
            </a:r>
            <a:r>
              <a:rPr lang="en-US" dirty="0"/>
              <a:t>choosing to withdraw, Hannibal lost his only chance to defeat his hated </a:t>
            </a:r>
            <a:r>
              <a:rPr lang="en-US" dirty="0" smtClean="0"/>
              <a:t>Romans.  He </a:t>
            </a:r>
            <a:r>
              <a:rPr lang="en-US" dirty="0"/>
              <a:t>sent to Carthage great baskets of rings taken from the hands of the Roman soldiers killed at Cannae. </a:t>
            </a:r>
            <a:r>
              <a:rPr lang="en-US" dirty="0" smtClean="0"/>
              <a:t>Then requested </a:t>
            </a:r>
            <a:r>
              <a:rPr lang="en-US" dirty="0"/>
              <a:t>money and reinforcements in the same message.  They debated for a long time, before granting his wishes, and the delay ruined the assault</a:t>
            </a:r>
            <a:r>
              <a:rPr lang="en-US" dirty="0" smtClean="0"/>
              <a:t>.</a:t>
            </a:r>
          </a:p>
          <a:p>
            <a:pPr marL="0" indent="0">
              <a:buNone/>
            </a:pPr>
            <a:endParaRPr lang="en-US" dirty="0"/>
          </a:p>
          <a:p>
            <a:pPr marL="0" indent="0">
              <a:buNone/>
            </a:pPr>
            <a:r>
              <a:rPr lang="en-US" u="sng" dirty="0">
                <a:hlinkClick r:id="rId2" action="ppaction://hlinksldjump"/>
              </a:rPr>
              <a:t>Go to the </a:t>
            </a:r>
            <a:r>
              <a:rPr lang="en-US" u="sng" dirty="0" smtClean="0">
                <a:hlinkClick r:id="rId2" action="ppaction://hlinksldjump"/>
              </a:rPr>
              <a:t>next decision!</a:t>
            </a:r>
            <a:endParaRPr lang="en-US" u="sng" dirty="0"/>
          </a:p>
          <a:p>
            <a:pPr marL="0" indent="0">
              <a:buNone/>
            </a:pPr>
            <a:endParaRPr lang="en-US" dirty="0"/>
          </a:p>
        </p:txBody>
      </p:sp>
    </p:spTree>
    <p:extLst>
      <p:ext uri="{BB962C8B-B14F-4D97-AF65-F5344CB8AC3E}">
        <p14:creationId xmlns:p14="http://schemas.microsoft.com/office/powerpoint/2010/main" val="110511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614054"/>
            <a:ext cx="2209800" cy="224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884238"/>
          </a:xfrm>
        </p:spPr>
        <p:txBody>
          <a:bodyPr/>
          <a:lstStyle/>
          <a:p>
            <a:r>
              <a:rPr lang="en-US" dirty="0" smtClean="0"/>
              <a:t>Scenario #11</a:t>
            </a:r>
            <a:endParaRPr lang="en-US" dirty="0"/>
          </a:p>
        </p:txBody>
      </p:sp>
      <p:sp>
        <p:nvSpPr>
          <p:cNvPr id="3" name="Content Placeholder 2"/>
          <p:cNvSpPr>
            <a:spLocks noGrp="1"/>
          </p:cNvSpPr>
          <p:nvPr>
            <p:ph idx="1"/>
          </p:nvPr>
        </p:nvSpPr>
        <p:spPr>
          <a:xfrm>
            <a:off x="228600" y="990600"/>
            <a:ext cx="8686800" cy="5715000"/>
          </a:xfrm>
        </p:spPr>
        <p:txBody>
          <a:bodyPr>
            <a:normAutofit/>
          </a:bodyPr>
          <a:lstStyle/>
          <a:p>
            <a:pPr marL="0" indent="0">
              <a:buNone/>
            </a:pPr>
            <a:r>
              <a:rPr lang="en-US" sz="1600" dirty="0" smtClean="0"/>
              <a:t>Hannibal's men, lost the edge that had made them so successful in the past.  For 9 years, they were in a stalemate, for when Hannibal would attack Rome, the Romans would attack Capua.  </a:t>
            </a:r>
          </a:p>
          <a:p>
            <a:pPr marL="0" indent="0">
              <a:buNone/>
            </a:pPr>
            <a:r>
              <a:rPr lang="en-US" sz="1600" dirty="0" smtClean="0"/>
              <a:t>    Carthage decided to sent Hannibal's reinforcements by the same path Hannibal himself had taken.  This force was led by Hannibal's brother, </a:t>
            </a:r>
            <a:r>
              <a:rPr lang="en-US" sz="1600" dirty="0" err="1"/>
              <a:t>A</a:t>
            </a:r>
            <a:r>
              <a:rPr lang="en-US" sz="1600" dirty="0" err="1" smtClean="0"/>
              <a:t>sdrubal</a:t>
            </a:r>
            <a:r>
              <a:rPr lang="en-US" sz="1600" dirty="0" smtClean="0"/>
              <a:t>.  For this decision, you get to see the situation from </a:t>
            </a:r>
            <a:r>
              <a:rPr lang="en-US" sz="1600" dirty="0" err="1"/>
              <a:t>A</a:t>
            </a:r>
            <a:r>
              <a:rPr lang="en-US" sz="1600" dirty="0" err="1" smtClean="0"/>
              <a:t>sdrubal's</a:t>
            </a:r>
            <a:r>
              <a:rPr lang="en-US" sz="1600" dirty="0" smtClean="0"/>
              <a:t> point of view.</a:t>
            </a:r>
          </a:p>
          <a:p>
            <a:pPr marL="0" indent="0">
              <a:buNone/>
            </a:pPr>
            <a:endParaRPr lang="en-US" sz="1600" dirty="0" smtClean="0"/>
          </a:p>
          <a:p>
            <a:pPr marL="0" indent="0">
              <a:buNone/>
            </a:pPr>
            <a:r>
              <a:rPr lang="en-US" sz="1600" dirty="0" smtClean="0"/>
              <a:t>    </a:t>
            </a:r>
            <a:r>
              <a:rPr lang="en-US" sz="1600" dirty="0" err="1"/>
              <a:t>A</a:t>
            </a:r>
            <a:r>
              <a:rPr lang="en-US" sz="1600" dirty="0" err="1" smtClean="0"/>
              <a:t>sdrubal</a:t>
            </a:r>
            <a:r>
              <a:rPr lang="en-US" sz="1600" dirty="0" smtClean="0"/>
              <a:t> was excited to join his famous brother, and help him complete his mission.  </a:t>
            </a:r>
            <a:r>
              <a:rPr lang="en-US" sz="1600" dirty="0" err="1"/>
              <a:t>A</a:t>
            </a:r>
            <a:r>
              <a:rPr lang="en-US" sz="1600" dirty="0" err="1" smtClean="0"/>
              <a:t>sdrubal</a:t>
            </a:r>
            <a:r>
              <a:rPr lang="en-US" sz="1600" dirty="0" smtClean="0"/>
              <a:t> knew that Hannibal had been a in a strange land for many years, and would welcome the assistance from home that he had craved.  Descending from the Alps, </a:t>
            </a:r>
            <a:r>
              <a:rPr lang="en-US" sz="1600" dirty="0" err="1"/>
              <a:t>A</a:t>
            </a:r>
            <a:r>
              <a:rPr lang="en-US" sz="1600" dirty="0" err="1" smtClean="0"/>
              <a:t>sdrubal</a:t>
            </a:r>
            <a:r>
              <a:rPr lang="en-US" sz="1600" dirty="0" smtClean="0"/>
              <a:t> could barely contain his enthusiasm for battle.  He was now faced with a decision of his own.</a:t>
            </a:r>
          </a:p>
          <a:p>
            <a:pPr marL="0" indent="0">
              <a:buNone/>
            </a:pPr>
            <a:r>
              <a:rPr lang="en-US" sz="1600" dirty="0" smtClean="0"/>
              <a:t>Should he send word to his brother that he had arrived?  The news would surely be appreciated, and would help Hannibal maneuver into position to link the two armies.  </a:t>
            </a:r>
            <a:r>
              <a:rPr lang="en-US" sz="1600" dirty="0" err="1"/>
              <a:t>A</a:t>
            </a:r>
            <a:r>
              <a:rPr lang="en-US" sz="1600" dirty="0" err="1" smtClean="0"/>
              <a:t>sdrubal</a:t>
            </a:r>
            <a:r>
              <a:rPr lang="en-US" sz="1600" dirty="0" smtClean="0"/>
              <a:t> could also keep pressing forward, until he encountered Hannibal, but </a:t>
            </a:r>
            <a:r>
              <a:rPr lang="en-US" sz="1600" dirty="0" err="1"/>
              <a:t>A</a:t>
            </a:r>
            <a:r>
              <a:rPr lang="en-US" sz="1600" dirty="0" err="1" smtClean="0"/>
              <a:t>sdrubal</a:t>
            </a:r>
            <a:r>
              <a:rPr lang="en-US" sz="1600" dirty="0" smtClean="0"/>
              <a:t> was unfamiliar with the territory, and was not certain of the best path.  What would you do?</a:t>
            </a:r>
          </a:p>
          <a:p>
            <a:pPr marL="0" indent="0">
              <a:buNone/>
            </a:pPr>
            <a:endParaRPr lang="en-US" sz="1800" b="1" dirty="0" smtClean="0">
              <a:solidFill>
                <a:srgbClr val="FF0000"/>
              </a:solidFill>
            </a:endParaRPr>
          </a:p>
          <a:p>
            <a:pPr marL="0" indent="0">
              <a:buNone/>
            </a:pPr>
            <a:r>
              <a:rPr lang="en-US" sz="2400" b="1" dirty="0">
                <a:solidFill>
                  <a:srgbClr val="FF0000"/>
                </a:solidFill>
              </a:rPr>
              <a:t>Option 1 </a:t>
            </a:r>
            <a:r>
              <a:rPr lang="en-US" sz="2400" b="1" u="sng" dirty="0" smtClean="0">
                <a:solidFill>
                  <a:srgbClr val="FF0000"/>
                </a:solidFill>
                <a:hlinkClick r:id="rId3" action="ppaction://hlinksldjump"/>
              </a:rPr>
              <a:t>Send word to Hannibal</a:t>
            </a:r>
            <a:endParaRPr lang="en-US" sz="2400" b="1" u="sng" dirty="0" smtClean="0">
              <a:solidFill>
                <a:srgbClr val="FF0000"/>
              </a:solidFill>
            </a:endParaRPr>
          </a:p>
          <a:p>
            <a:pPr marL="0" indent="0">
              <a:buNone/>
            </a:pPr>
            <a:endParaRPr lang="en-US" sz="2400" u="sng" dirty="0" smtClean="0"/>
          </a:p>
          <a:p>
            <a:pPr marL="0" indent="0">
              <a:buNone/>
            </a:pPr>
            <a:r>
              <a:rPr lang="en-US" sz="2400" b="1" dirty="0">
                <a:solidFill>
                  <a:srgbClr val="00B0F0"/>
                </a:solidFill>
              </a:rPr>
              <a:t>Option 2 </a:t>
            </a:r>
            <a:r>
              <a:rPr lang="en-US" sz="2400" b="1" u="sng" dirty="0" smtClean="0">
                <a:solidFill>
                  <a:srgbClr val="00B0F0"/>
                </a:solidFill>
                <a:hlinkClick r:id="rId4" action="ppaction://hlinksldjump"/>
              </a:rPr>
              <a:t>Proceed with your Army</a:t>
            </a:r>
            <a:endParaRPr lang="en-US" sz="2400" b="1" u="sng" dirty="0">
              <a:solidFill>
                <a:srgbClr val="00B0F0"/>
              </a:solidFill>
            </a:endParaRPr>
          </a:p>
        </p:txBody>
      </p:sp>
    </p:spTree>
    <p:extLst>
      <p:ext uri="{BB962C8B-B14F-4D97-AF65-F5344CB8AC3E}">
        <p14:creationId xmlns:p14="http://schemas.microsoft.com/office/powerpoint/2010/main" val="3818531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Option 1: Send word to Hannibal</a:t>
            </a:r>
            <a:endParaRPr lang="en-US" dirty="0">
              <a:solidFill>
                <a:srgbClr val="FF0000"/>
              </a:solidFill>
            </a:endParaRP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0" indent="0">
              <a:buNone/>
            </a:pPr>
            <a:r>
              <a:rPr lang="en-US" dirty="0"/>
              <a:t> Because there were spies everywhere, </a:t>
            </a:r>
            <a:r>
              <a:rPr lang="en-US" dirty="0" err="1"/>
              <a:t>A</a:t>
            </a:r>
            <a:r>
              <a:rPr lang="en-US" dirty="0" err="1" smtClean="0"/>
              <a:t>sdrubal's</a:t>
            </a:r>
            <a:r>
              <a:rPr lang="en-US" dirty="0" smtClean="0"/>
              <a:t> </a:t>
            </a:r>
            <a:r>
              <a:rPr lang="en-US" dirty="0"/>
              <a:t>messengers were captured, and their plans became known.  </a:t>
            </a:r>
            <a:r>
              <a:rPr lang="en-US" dirty="0" err="1"/>
              <a:t>A</a:t>
            </a:r>
            <a:r>
              <a:rPr lang="en-US" dirty="0" err="1" smtClean="0"/>
              <a:t>sdrubal</a:t>
            </a:r>
            <a:r>
              <a:rPr lang="en-US" dirty="0" smtClean="0"/>
              <a:t> </a:t>
            </a:r>
            <a:r>
              <a:rPr lang="en-US" dirty="0"/>
              <a:t>had sent his brother explicit description of his plans, and the Romans used this to their advantage. </a:t>
            </a:r>
          </a:p>
          <a:p>
            <a:pPr marL="0" indent="0">
              <a:buNone/>
            </a:pPr>
            <a:r>
              <a:rPr lang="en-US" dirty="0"/>
              <a:t>    According to legend, </a:t>
            </a:r>
            <a:r>
              <a:rPr lang="en-US" dirty="0" err="1"/>
              <a:t>A</a:t>
            </a:r>
            <a:r>
              <a:rPr lang="en-US" dirty="0" err="1" smtClean="0"/>
              <a:t>sdrubal</a:t>
            </a:r>
            <a:r>
              <a:rPr lang="en-US" dirty="0"/>
              <a:t>, realizing that the battle was lost, threw himself into the middle of the fight, where he was eventually killed.  The Romans cut off </a:t>
            </a:r>
            <a:r>
              <a:rPr lang="en-US" dirty="0" err="1"/>
              <a:t>A</a:t>
            </a:r>
            <a:r>
              <a:rPr lang="en-US" dirty="0" err="1" smtClean="0"/>
              <a:t>sdrubal's</a:t>
            </a:r>
            <a:r>
              <a:rPr lang="en-US" dirty="0" smtClean="0"/>
              <a:t> </a:t>
            </a:r>
            <a:r>
              <a:rPr lang="en-US" dirty="0"/>
              <a:t>head, and threw it into Hannibal's camp as a message that all was lost to the Carthaginians.  With no further hope for help from home, it seemed that the situation could not get worse for </a:t>
            </a:r>
            <a:r>
              <a:rPr lang="en-US" dirty="0" smtClean="0"/>
              <a:t>Hannibal</a:t>
            </a:r>
          </a:p>
          <a:p>
            <a:pPr marL="0" indent="0">
              <a:buNone/>
            </a:pPr>
            <a:endParaRPr lang="en-US" dirty="0" smtClean="0"/>
          </a:p>
          <a:p>
            <a:pPr marL="0" indent="0">
              <a:buNone/>
            </a:pPr>
            <a:endParaRPr lang="en-US" dirty="0"/>
          </a:p>
          <a:p>
            <a:pPr marL="0" indent="0">
              <a:buNone/>
            </a:pPr>
            <a:r>
              <a:rPr lang="en-US" u="sng" dirty="0">
                <a:hlinkClick r:id="rId2" action="ppaction://hlinksldjump"/>
              </a:rPr>
              <a:t>Go to the </a:t>
            </a:r>
            <a:r>
              <a:rPr lang="en-US" u="sng" dirty="0" smtClean="0">
                <a:hlinkClick r:id="rId2" action="ppaction://hlinksldjump"/>
              </a:rPr>
              <a:t>your Next Decision!</a:t>
            </a:r>
            <a:endParaRPr lang="en-US" u="sng" dirty="0"/>
          </a:p>
          <a:p>
            <a:pPr marL="0" indent="0">
              <a:buNone/>
            </a:pPr>
            <a:endParaRPr lang="en-US" dirty="0"/>
          </a:p>
        </p:txBody>
      </p:sp>
    </p:spTree>
    <p:extLst>
      <p:ext uri="{BB962C8B-B14F-4D97-AF65-F5344CB8AC3E}">
        <p14:creationId xmlns:p14="http://schemas.microsoft.com/office/powerpoint/2010/main" val="2340045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Option </a:t>
            </a:r>
            <a:r>
              <a:rPr lang="en-US" dirty="0">
                <a:solidFill>
                  <a:srgbClr val="00B0F0"/>
                </a:solidFill>
              </a:rPr>
              <a:t>2</a:t>
            </a:r>
            <a:r>
              <a:rPr lang="en-US" dirty="0" smtClean="0">
                <a:solidFill>
                  <a:srgbClr val="00B0F0"/>
                </a:solidFill>
              </a:rPr>
              <a:t>: Proceed with your army </a:t>
            </a:r>
            <a:endParaRPr lang="en-US"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t>You have changed History!  </a:t>
            </a:r>
            <a:endParaRPr lang="en-US" dirty="0" smtClean="0"/>
          </a:p>
          <a:p>
            <a:pPr marL="0" indent="0">
              <a:buNone/>
            </a:pPr>
            <a:endParaRPr lang="en-US" dirty="0" smtClean="0"/>
          </a:p>
          <a:p>
            <a:pPr marL="0" indent="0">
              <a:buNone/>
            </a:pPr>
            <a:r>
              <a:rPr lang="en-US" dirty="0" smtClean="0"/>
              <a:t>There is </a:t>
            </a:r>
            <a:r>
              <a:rPr lang="en-US" dirty="0"/>
              <a:t>no way to prove it, but it seems very likely that </a:t>
            </a:r>
            <a:r>
              <a:rPr lang="en-US" dirty="0" err="1" smtClean="0"/>
              <a:t>Asdrubal</a:t>
            </a:r>
            <a:r>
              <a:rPr lang="en-US" dirty="0" smtClean="0"/>
              <a:t> </a:t>
            </a:r>
            <a:r>
              <a:rPr lang="en-US" dirty="0"/>
              <a:t>might have defeated the Roman army in the north, while Hannibal fought the Romans in the south.  Together, they may have totally destroyed Roman resistance, and finally, conquered Rome itself.  </a:t>
            </a:r>
            <a:r>
              <a:rPr lang="en-US" dirty="0" err="1"/>
              <a:t>A</a:t>
            </a:r>
            <a:r>
              <a:rPr lang="en-US" dirty="0" err="1" smtClean="0"/>
              <a:t>sdrubal</a:t>
            </a:r>
            <a:r>
              <a:rPr lang="en-US" dirty="0" smtClean="0"/>
              <a:t> </a:t>
            </a:r>
            <a:r>
              <a:rPr lang="en-US" dirty="0"/>
              <a:t>was foolish, however, and </a:t>
            </a:r>
            <a:r>
              <a:rPr lang="en-US" dirty="0" smtClean="0"/>
              <a:t>underestimated </a:t>
            </a:r>
            <a:r>
              <a:rPr lang="en-US" dirty="0"/>
              <a:t>the effect of the spies we have discussed so many times before.  </a:t>
            </a:r>
          </a:p>
          <a:p>
            <a:pPr marL="0" indent="0">
              <a:buNone/>
            </a:pPr>
            <a:endParaRPr lang="en-US" dirty="0" smtClean="0"/>
          </a:p>
          <a:p>
            <a:pPr marL="0" indent="0">
              <a:buNone/>
            </a:pPr>
            <a:r>
              <a:rPr lang="en-US" b="1" u="sng" dirty="0">
                <a:solidFill>
                  <a:srgbClr val="00B0F0"/>
                </a:solidFill>
                <a:hlinkClick r:id="rId2" action="ppaction://hlinksldjump"/>
              </a:rPr>
              <a:t>Go to the Correct Answer!</a:t>
            </a:r>
            <a:endParaRPr lang="en-US" b="1" u="sng" dirty="0">
              <a:solidFill>
                <a:srgbClr val="00B0F0"/>
              </a:solidFill>
            </a:endParaRPr>
          </a:p>
          <a:p>
            <a:pPr marL="0" indent="0">
              <a:buNone/>
            </a:pPr>
            <a:endParaRPr lang="en-US" dirty="0"/>
          </a:p>
          <a:p>
            <a:endParaRPr lang="en-US" dirty="0"/>
          </a:p>
        </p:txBody>
      </p:sp>
    </p:spTree>
    <p:extLst>
      <p:ext uri="{BB962C8B-B14F-4D97-AF65-F5344CB8AC3E}">
        <p14:creationId xmlns:p14="http://schemas.microsoft.com/office/powerpoint/2010/main" val="344908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563857"/>
            <a:ext cx="2344231" cy="229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808038"/>
          </a:xfrm>
        </p:spPr>
        <p:txBody>
          <a:bodyPr/>
          <a:lstStyle/>
          <a:p>
            <a:r>
              <a:rPr lang="en-US" dirty="0" smtClean="0"/>
              <a:t>Scenario #12</a:t>
            </a:r>
            <a:endParaRPr lang="en-US" dirty="0"/>
          </a:p>
        </p:txBody>
      </p:sp>
      <p:sp>
        <p:nvSpPr>
          <p:cNvPr id="3" name="Content Placeholder 2"/>
          <p:cNvSpPr>
            <a:spLocks noGrp="1"/>
          </p:cNvSpPr>
          <p:nvPr>
            <p:ph idx="1"/>
          </p:nvPr>
        </p:nvSpPr>
        <p:spPr>
          <a:xfrm>
            <a:off x="304800" y="838200"/>
            <a:ext cx="8534400" cy="5791200"/>
          </a:xfrm>
        </p:spPr>
        <p:txBody>
          <a:bodyPr>
            <a:normAutofit fontScale="70000" lnSpcReduction="20000"/>
          </a:bodyPr>
          <a:lstStyle/>
          <a:p>
            <a:pPr marL="0" indent="0">
              <a:buNone/>
            </a:pPr>
            <a:r>
              <a:rPr lang="en-US" dirty="0" smtClean="0"/>
              <a:t>     While the death of </a:t>
            </a:r>
            <a:r>
              <a:rPr lang="en-US" dirty="0" err="1"/>
              <a:t>A</a:t>
            </a:r>
            <a:r>
              <a:rPr lang="en-US" dirty="0" err="1" smtClean="0"/>
              <a:t>sdrubal</a:t>
            </a:r>
            <a:r>
              <a:rPr lang="en-US" dirty="0" smtClean="0"/>
              <a:t> was a tremendous emotional loss for Hannibal, his biggest concern as a commander was coming from other places.  Word had been received that Carthage itself was now under attack.</a:t>
            </a:r>
          </a:p>
          <a:p>
            <a:pPr marL="0" indent="0">
              <a:buNone/>
            </a:pPr>
            <a:r>
              <a:rPr lang="en-US" dirty="0" smtClean="0"/>
              <a:t>Scipio </a:t>
            </a:r>
            <a:r>
              <a:rPr lang="en-US" dirty="0" err="1" smtClean="0"/>
              <a:t>Africanus</a:t>
            </a:r>
            <a:r>
              <a:rPr lang="en-US" dirty="0" smtClean="0"/>
              <a:t> Major, </a:t>
            </a:r>
            <a:r>
              <a:rPr lang="en-US" dirty="0"/>
              <a:t>son of the Scipio we previously </a:t>
            </a:r>
            <a:r>
              <a:rPr lang="en-US" dirty="0" smtClean="0"/>
              <a:t>met, had taken a force to North Africa, with the intention of removing Hannibal from Italy by forcing him to come home to defend his own city. </a:t>
            </a:r>
          </a:p>
          <a:p>
            <a:pPr marL="0" indent="0">
              <a:buNone/>
            </a:pPr>
            <a:endParaRPr lang="en-US" dirty="0" smtClean="0"/>
          </a:p>
          <a:p>
            <a:pPr marL="0" indent="0">
              <a:buNone/>
            </a:pPr>
            <a:r>
              <a:rPr lang="en-US" dirty="0" smtClean="0"/>
              <a:t>The Senate asked Hannibal to return home to defend them.  He had Rome in front of him, and the possibility of his own siege to consider in the process.  He could take Rome, but also lose Carthage in the process.  On the other hand, if Hannibal took Rome, Scipio might be forced to surrender, having no city to support him.  What did he do?</a:t>
            </a:r>
          </a:p>
          <a:p>
            <a:pPr marL="0" indent="0">
              <a:buNone/>
            </a:pPr>
            <a:endParaRPr lang="en-US" dirty="0" smtClean="0"/>
          </a:p>
          <a:p>
            <a:pPr marL="0" indent="0">
              <a:buNone/>
            </a:pPr>
            <a:r>
              <a:rPr lang="en-US" b="1" dirty="0">
                <a:solidFill>
                  <a:srgbClr val="FF0000"/>
                </a:solidFill>
              </a:rPr>
              <a:t>Option 1 </a:t>
            </a:r>
            <a:r>
              <a:rPr lang="en-US" b="1" u="sng" dirty="0" smtClean="0">
                <a:solidFill>
                  <a:srgbClr val="FF0000"/>
                </a:solidFill>
                <a:hlinkClick r:id="rId3" action="ppaction://hlinksldjump"/>
              </a:rPr>
              <a:t>Attack Rome</a:t>
            </a:r>
            <a:endParaRPr lang="en-US" b="1" u="sng" dirty="0" smtClean="0">
              <a:solidFill>
                <a:srgbClr val="FF0000"/>
              </a:solidFill>
            </a:endParaRPr>
          </a:p>
          <a:p>
            <a:pPr marL="0" indent="0">
              <a:buNone/>
            </a:pPr>
            <a:endParaRPr lang="en-US" u="sng" dirty="0" smtClean="0"/>
          </a:p>
          <a:p>
            <a:pPr marL="0" indent="0">
              <a:buNone/>
            </a:pPr>
            <a:r>
              <a:rPr lang="en-US" b="1" dirty="0">
                <a:solidFill>
                  <a:srgbClr val="00B0F0"/>
                </a:solidFill>
              </a:rPr>
              <a:t>Option 2 </a:t>
            </a:r>
            <a:r>
              <a:rPr lang="en-US" b="1" u="sng" dirty="0" smtClean="0">
                <a:solidFill>
                  <a:srgbClr val="00B0F0"/>
                </a:solidFill>
                <a:hlinkClick r:id="rId4" action="ppaction://hlinksldjump"/>
              </a:rPr>
              <a:t>Return Home</a:t>
            </a:r>
            <a:endParaRPr lang="en-US" b="1" u="sng" dirty="0">
              <a:solidFill>
                <a:srgbClr val="00B0F0"/>
              </a:solidFill>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5031" y="4579110"/>
            <a:ext cx="4208969" cy="229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048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Option 1: Attack Rome</a:t>
            </a:r>
            <a:endParaRPr lang="en-US" dirty="0">
              <a:solidFill>
                <a:srgbClr val="FF0000"/>
              </a:solidFill>
            </a:endParaRP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0" indent="0">
              <a:buNone/>
            </a:pPr>
            <a:r>
              <a:rPr lang="en-US" dirty="0"/>
              <a:t>You have changed History! </a:t>
            </a:r>
            <a:endParaRPr lang="en-US" dirty="0" smtClean="0"/>
          </a:p>
          <a:p>
            <a:pPr marL="0" indent="0">
              <a:buNone/>
            </a:pPr>
            <a:endParaRPr lang="en-US" dirty="0" smtClean="0"/>
          </a:p>
          <a:p>
            <a:pPr marL="0" indent="0">
              <a:buNone/>
            </a:pPr>
            <a:r>
              <a:rPr lang="en-US" dirty="0" smtClean="0"/>
              <a:t> </a:t>
            </a:r>
            <a:r>
              <a:rPr lang="en-US" dirty="0"/>
              <a:t>Even though it makes an interesting scenario, it would have been worthless to Hannibal to rule Rome while Scipio destroyed Carthage.  If it became a race, Carthage would probably have fallen first, since the Romans had made many allies in North Africa, and could use their help to cut off Carthage from its surroundings.  Italians had grown weary of Hannibal and his army trampling the countryside, and were not likely to help him in any way.  The only logical thing he could do, as a loyal Carthaginian, was to return home and defend his people.  </a:t>
            </a:r>
            <a:endParaRPr lang="en-US" dirty="0" smtClean="0"/>
          </a:p>
          <a:p>
            <a:pPr marL="0" indent="0">
              <a:buNone/>
            </a:pPr>
            <a:endParaRPr lang="en-US" dirty="0"/>
          </a:p>
          <a:p>
            <a:pPr marL="0" indent="0">
              <a:buNone/>
            </a:pPr>
            <a:r>
              <a:rPr lang="en-US" b="1" u="sng" dirty="0">
                <a:solidFill>
                  <a:srgbClr val="00B0F0"/>
                </a:solidFill>
                <a:hlinkClick r:id="rId2" action="ppaction://hlinksldjump"/>
              </a:rPr>
              <a:t>Go to the Correct Answer!</a:t>
            </a:r>
            <a:endParaRPr lang="en-US" b="1" u="sng" dirty="0">
              <a:solidFill>
                <a:srgbClr val="00B0F0"/>
              </a:solidFill>
            </a:endParaRPr>
          </a:p>
          <a:p>
            <a:pPr marL="0" indent="0">
              <a:buNone/>
            </a:pPr>
            <a:endParaRPr lang="en-US" dirty="0"/>
          </a:p>
        </p:txBody>
      </p:sp>
    </p:spTree>
    <p:extLst>
      <p:ext uri="{BB962C8B-B14F-4D97-AF65-F5344CB8AC3E}">
        <p14:creationId xmlns:p14="http://schemas.microsoft.com/office/powerpoint/2010/main" val="1798219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Option 2: Return Home</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a:t>With an army that had grown </a:t>
            </a:r>
            <a:r>
              <a:rPr lang="en-US" dirty="0" smtClean="0"/>
              <a:t>relaxed, </a:t>
            </a:r>
            <a:r>
              <a:rPr lang="en-US" dirty="0"/>
              <a:t>and an </a:t>
            </a:r>
            <a:r>
              <a:rPr lang="en-US" dirty="0" smtClean="0"/>
              <a:t>enormous </a:t>
            </a:r>
            <a:r>
              <a:rPr lang="en-US" dirty="0"/>
              <a:t>city in his way, Hannibal's only real choice was to return home. </a:t>
            </a:r>
            <a:r>
              <a:rPr lang="en-US" dirty="0" smtClean="0"/>
              <a:t>Hannibal </a:t>
            </a:r>
            <a:r>
              <a:rPr lang="en-US" dirty="0"/>
              <a:t>felt that fortune had deserted him, and all his years of fighting had gone to waste. </a:t>
            </a:r>
            <a:endParaRPr lang="en-US" dirty="0" smtClean="0"/>
          </a:p>
          <a:p>
            <a:pPr marL="0" indent="0">
              <a:buNone/>
            </a:pPr>
            <a:endParaRPr lang="en-US" dirty="0"/>
          </a:p>
          <a:p>
            <a:pPr marL="0" indent="0">
              <a:buNone/>
            </a:pPr>
            <a:r>
              <a:rPr lang="en-US" dirty="0" smtClean="0"/>
              <a:t> </a:t>
            </a:r>
            <a:r>
              <a:rPr lang="en-US" dirty="0">
                <a:hlinkClick r:id="rId2" action="ppaction://hlinksldjump"/>
              </a:rPr>
              <a:t>His next decision will be your final choice.</a:t>
            </a:r>
            <a:endParaRPr lang="en-US" dirty="0"/>
          </a:p>
        </p:txBody>
      </p:sp>
    </p:spTree>
    <p:extLst>
      <p:ext uri="{BB962C8B-B14F-4D97-AF65-F5344CB8AC3E}">
        <p14:creationId xmlns:p14="http://schemas.microsoft.com/office/powerpoint/2010/main" val="3270415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960" y="4781155"/>
            <a:ext cx="2863636" cy="207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6200"/>
            <a:ext cx="8229600" cy="808038"/>
          </a:xfrm>
        </p:spPr>
        <p:txBody>
          <a:bodyPr/>
          <a:lstStyle/>
          <a:p>
            <a:r>
              <a:rPr lang="en-US" dirty="0" smtClean="0"/>
              <a:t>Scenario #13</a:t>
            </a:r>
            <a:endParaRPr lang="en-US" dirty="0"/>
          </a:p>
        </p:txBody>
      </p:sp>
      <p:sp>
        <p:nvSpPr>
          <p:cNvPr id="3" name="Content Placeholder 2"/>
          <p:cNvSpPr>
            <a:spLocks noGrp="1"/>
          </p:cNvSpPr>
          <p:nvPr>
            <p:ph idx="1"/>
          </p:nvPr>
        </p:nvSpPr>
        <p:spPr>
          <a:xfrm>
            <a:off x="304800" y="838200"/>
            <a:ext cx="8382000" cy="5638800"/>
          </a:xfrm>
        </p:spPr>
        <p:txBody>
          <a:bodyPr>
            <a:normAutofit fontScale="62500" lnSpcReduction="20000"/>
          </a:bodyPr>
          <a:lstStyle/>
          <a:p>
            <a:endParaRPr lang="en-US" dirty="0" smtClean="0"/>
          </a:p>
          <a:p>
            <a:pPr marL="0" indent="0">
              <a:buNone/>
            </a:pPr>
            <a:r>
              <a:rPr lang="en-US" dirty="0" smtClean="0"/>
              <a:t>    Outside Carthage lay the Plain of Zama, where the Roman army held its camp.  It was now 201 BC, and the Second Punic War had been in effect for nearly a generation.  Hannibal went into the camp of Scipio to discuss the terms of engagement. Each appeared to have great respect for the other.</a:t>
            </a:r>
          </a:p>
          <a:p>
            <a:pPr marL="0" indent="0">
              <a:buNone/>
            </a:pPr>
            <a:endParaRPr lang="en-US" dirty="0" smtClean="0"/>
          </a:p>
          <a:p>
            <a:pPr marL="0" indent="0">
              <a:buNone/>
            </a:pPr>
            <a:r>
              <a:rPr lang="en-US" dirty="0" smtClean="0"/>
              <a:t>    Negotiations were opened, and each gave his terms.  Hannibal proposed that the Romans withdraw their army, and the Carthaginians would, in return, avoid any further attacks on Rome or Italy, allow free trade in the Mediterranean, and pay a great fine.  Scipio claimed that this was not enough.  He ordered Carthage to become a lesser power, to dissolve their army, and to give Rome nearly all of their wealth.</a:t>
            </a:r>
          </a:p>
          <a:p>
            <a:pPr marL="0" indent="0">
              <a:buNone/>
            </a:pPr>
            <a:r>
              <a:rPr lang="en-US" dirty="0" smtClean="0"/>
              <a:t>    Hannibal was faced with this decision; he must give Rome what it asked for, or fight them once again.  What would you do?</a:t>
            </a:r>
          </a:p>
          <a:p>
            <a:pPr marL="0" indent="0">
              <a:buNone/>
            </a:pPr>
            <a:endParaRPr lang="en-US" dirty="0" smtClean="0"/>
          </a:p>
          <a:p>
            <a:pPr marL="0" indent="0">
              <a:buNone/>
            </a:pPr>
            <a:r>
              <a:rPr lang="en-US" b="1" dirty="0">
                <a:solidFill>
                  <a:srgbClr val="FF0000"/>
                </a:solidFill>
              </a:rPr>
              <a:t>Option 1 </a:t>
            </a:r>
            <a:r>
              <a:rPr lang="en-US" b="1" u="sng" dirty="0" smtClean="0">
                <a:solidFill>
                  <a:srgbClr val="FF0000"/>
                </a:solidFill>
                <a:hlinkClick r:id="rId3" action="ppaction://hlinksldjump"/>
              </a:rPr>
              <a:t>Battle Once More</a:t>
            </a:r>
            <a:endParaRPr lang="en-US" b="1" u="sng" dirty="0" smtClean="0">
              <a:solidFill>
                <a:srgbClr val="FF0000"/>
              </a:solidFill>
            </a:endParaRPr>
          </a:p>
          <a:p>
            <a:pPr marL="0" indent="0">
              <a:buNone/>
            </a:pPr>
            <a:endParaRPr lang="en-US" u="sng" dirty="0" smtClean="0"/>
          </a:p>
          <a:p>
            <a:pPr marL="0" indent="0">
              <a:buNone/>
            </a:pPr>
            <a:r>
              <a:rPr lang="en-US" b="1" dirty="0">
                <a:solidFill>
                  <a:srgbClr val="00B0F0"/>
                </a:solidFill>
              </a:rPr>
              <a:t>Option 2 </a:t>
            </a:r>
            <a:r>
              <a:rPr lang="en-US" b="1" u="sng" dirty="0" smtClean="0">
                <a:solidFill>
                  <a:srgbClr val="00B0F0"/>
                </a:solidFill>
                <a:hlinkClick r:id="rId4" action="ppaction://hlinksldjump"/>
              </a:rPr>
              <a:t>Surrender &amp; Concede</a:t>
            </a:r>
            <a:endParaRPr lang="en-US" b="1" u="sng" dirty="0">
              <a:solidFill>
                <a:srgbClr val="00B0F0"/>
              </a:solidFill>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2596" y="4495800"/>
            <a:ext cx="3631404" cy="241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46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400" dirty="0" smtClean="0">
                <a:solidFill>
                  <a:srgbClr val="FF0000"/>
                </a:solidFill>
              </a:rPr>
              <a:t>Option 1 : Stepping into your fathers position </a:t>
            </a:r>
            <a:endParaRPr lang="en-US" sz="3400" dirty="0">
              <a:solidFill>
                <a:srgbClr val="FF0000"/>
              </a:solidFill>
            </a:endParaRPr>
          </a:p>
        </p:txBody>
      </p:sp>
      <p:sp>
        <p:nvSpPr>
          <p:cNvPr id="3" name="Content Placeholder 2"/>
          <p:cNvSpPr>
            <a:spLocks noGrp="1"/>
          </p:cNvSpPr>
          <p:nvPr>
            <p:ph idx="1"/>
          </p:nvPr>
        </p:nvSpPr>
        <p:spPr>
          <a:xfrm>
            <a:off x="228600" y="1295400"/>
            <a:ext cx="8763000" cy="5410200"/>
          </a:xfrm>
        </p:spPr>
        <p:txBody>
          <a:bodyPr>
            <a:normAutofit fontScale="55000" lnSpcReduction="20000"/>
          </a:bodyPr>
          <a:lstStyle/>
          <a:p>
            <a:pPr marL="0" indent="0">
              <a:buNone/>
            </a:pPr>
            <a:r>
              <a:rPr lang="en-US" dirty="0"/>
              <a:t>You have changed history!  </a:t>
            </a:r>
            <a:endParaRPr lang="en-US" dirty="0" smtClean="0"/>
          </a:p>
          <a:p>
            <a:pPr marL="0" indent="0">
              <a:buNone/>
            </a:pPr>
            <a:endParaRPr lang="en-US" dirty="0"/>
          </a:p>
          <a:p>
            <a:pPr marL="0" indent="0">
              <a:buNone/>
            </a:pPr>
            <a:r>
              <a:rPr lang="en-US" dirty="0" smtClean="0"/>
              <a:t>By </a:t>
            </a:r>
            <a:r>
              <a:rPr lang="en-US" dirty="0"/>
              <a:t>attempting to step directly into your father's position, you have accomplished a number of things.  </a:t>
            </a:r>
            <a:endParaRPr lang="en-US" dirty="0" smtClean="0"/>
          </a:p>
          <a:p>
            <a:pPr marL="0" indent="0">
              <a:buNone/>
            </a:pPr>
            <a:endParaRPr lang="en-US" dirty="0" smtClean="0"/>
          </a:p>
          <a:p>
            <a:pPr marL="514350" indent="-514350">
              <a:buAutoNum type="arabicPeriod"/>
            </a:pPr>
            <a:r>
              <a:rPr lang="en-US" dirty="0" smtClean="0"/>
              <a:t>You </a:t>
            </a:r>
            <a:r>
              <a:rPr lang="en-US" dirty="0"/>
              <a:t>have offended your commanding officer, Hasdrubal, who has the right to command, </a:t>
            </a:r>
            <a:r>
              <a:rPr lang="en-US" dirty="0" smtClean="0"/>
              <a:t>being </a:t>
            </a:r>
            <a:r>
              <a:rPr lang="en-US" dirty="0"/>
              <a:t>your father's second in command.  </a:t>
            </a:r>
            <a:endParaRPr lang="en-US" dirty="0" smtClean="0"/>
          </a:p>
          <a:p>
            <a:pPr marL="514350" indent="-514350">
              <a:buAutoNum type="arabicPeriod"/>
            </a:pPr>
            <a:r>
              <a:rPr lang="en-US" dirty="0" smtClean="0"/>
              <a:t>You </a:t>
            </a:r>
            <a:r>
              <a:rPr lang="en-US" dirty="0"/>
              <a:t>have offended the men in your command, because you have not yet earned their respect, and they cannot be certain whether they should trust you.  </a:t>
            </a:r>
            <a:endParaRPr lang="en-US" dirty="0" smtClean="0"/>
          </a:p>
          <a:p>
            <a:pPr marL="514350" indent="-514350">
              <a:buAutoNum type="arabicPeriod"/>
            </a:pPr>
            <a:r>
              <a:rPr lang="en-US" dirty="0" smtClean="0"/>
              <a:t>By offending </a:t>
            </a:r>
            <a:r>
              <a:rPr lang="en-US" dirty="0"/>
              <a:t>your countrymen, you have given hope to your enemies, who are always aware of conditions in your camp, due to the comings and goings of traders and spies.  </a:t>
            </a:r>
            <a:endParaRPr lang="en-US" dirty="0" smtClean="0"/>
          </a:p>
          <a:p>
            <a:pPr marL="0" indent="0">
              <a:buNone/>
            </a:pPr>
            <a:endParaRPr lang="en-US" dirty="0" smtClean="0"/>
          </a:p>
          <a:p>
            <a:pPr marL="0" indent="0">
              <a:buNone/>
            </a:pPr>
            <a:r>
              <a:rPr lang="en-US" dirty="0" smtClean="0"/>
              <a:t>Remember </a:t>
            </a:r>
            <a:r>
              <a:rPr lang="en-US" dirty="0"/>
              <a:t>in your future choices that Hannibal is clever and sly, and seldom errs in his judgment.  He will inevitably make the choice that will earn him respect from his men, and cause his enemies to despair.  Scroll down to see the historically correct choice</a:t>
            </a:r>
            <a:r>
              <a:rPr lang="en-US" dirty="0" smtClean="0"/>
              <a:t>.</a:t>
            </a:r>
          </a:p>
          <a:p>
            <a:pPr marL="0" indent="0">
              <a:buNone/>
            </a:pPr>
            <a:endParaRPr lang="en-US" dirty="0" smtClean="0"/>
          </a:p>
          <a:p>
            <a:pPr marL="0" indent="0">
              <a:buNone/>
            </a:pPr>
            <a:endParaRPr lang="en-US" sz="4200" u="sng" dirty="0" smtClean="0"/>
          </a:p>
          <a:p>
            <a:pPr marL="0" indent="0">
              <a:buNone/>
            </a:pPr>
            <a:endParaRPr lang="en-US" sz="4200" u="sng" dirty="0"/>
          </a:p>
          <a:p>
            <a:pPr marL="0" indent="0">
              <a:buNone/>
            </a:pPr>
            <a:r>
              <a:rPr lang="en-US" sz="4200" b="1" u="sng" dirty="0" smtClean="0">
                <a:solidFill>
                  <a:srgbClr val="00B0F0"/>
                </a:solidFill>
                <a:hlinkClick r:id="rId2" action="ppaction://hlinksldjump"/>
              </a:rPr>
              <a:t>Go to the Correct Answer!</a:t>
            </a:r>
            <a:endParaRPr lang="en-US" sz="4200" b="1" u="sng" dirty="0">
              <a:solidFill>
                <a:srgbClr val="00B0F0"/>
              </a:solidFill>
            </a:endParaRPr>
          </a:p>
        </p:txBody>
      </p:sp>
    </p:spTree>
    <p:extLst>
      <p:ext uri="{BB962C8B-B14F-4D97-AF65-F5344CB8AC3E}">
        <p14:creationId xmlns:p14="http://schemas.microsoft.com/office/powerpoint/2010/main" val="238484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Option 1: </a:t>
            </a:r>
            <a:r>
              <a:rPr lang="en-US" dirty="0">
                <a:solidFill>
                  <a:srgbClr val="FF0000"/>
                </a:solidFill>
              </a:rPr>
              <a:t>Battle Once </a:t>
            </a:r>
            <a:r>
              <a:rPr lang="en-US" dirty="0" smtClean="0">
                <a:solidFill>
                  <a:srgbClr val="FF0000"/>
                </a:solidFill>
              </a:rPr>
              <a:t>More </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By </a:t>
            </a:r>
            <a:r>
              <a:rPr lang="en-US" dirty="0"/>
              <a:t>choosing to do battle, Hannibal took the honorable, but destructive, path to destiny.  There, on the Plain of Zama, two </a:t>
            </a:r>
            <a:r>
              <a:rPr lang="en-US" dirty="0" smtClean="0"/>
              <a:t>massive </a:t>
            </a:r>
            <a:r>
              <a:rPr lang="en-US" dirty="0"/>
              <a:t>armies clashed.  It now seems inevitable that the </a:t>
            </a:r>
            <a:r>
              <a:rPr lang="en-US" dirty="0" smtClean="0"/>
              <a:t>infinite </a:t>
            </a:r>
            <a:r>
              <a:rPr lang="en-US" dirty="0"/>
              <a:t>resources of Rome would eventually wear down those of Carthage, but Hannibal had always seemed capable of overcoming even the most impossible odds.  In this case, the number, and the years of wear and tear, overcame his ability.  The Carthaginian army seemed to have no greatness left in it, and Hannibal had run out of effective tricks</a:t>
            </a:r>
            <a:r>
              <a:rPr lang="en-US" dirty="0" smtClean="0"/>
              <a:t>.</a:t>
            </a:r>
          </a:p>
          <a:p>
            <a:pPr marL="0" indent="0">
              <a:buNone/>
            </a:pPr>
            <a:endParaRPr lang="en-US" dirty="0"/>
          </a:p>
          <a:p>
            <a:pPr marL="0" indent="0">
              <a:buNone/>
            </a:pPr>
            <a:r>
              <a:rPr lang="en-US" dirty="0" smtClean="0">
                <a:hlinkClick r:id="rId2" action="ppaction://hlinksldjump"/>
              </a:rPr>
              <a:t>Go to the Epilogue </a:t>
            </a:r>
            <a:endParaRPr lang="en-US" dirty="0"/>
          </a:p>
        </p:txBody>
      </p:sp>
    </p:spTree>
    <p:extLst>
      <p:ext uri="{BB962C8B-B14F-4D97-AF65-F5344CB8AC3E}">
        <p14:creationId xmlns:p14="http://schemas.microsoft.com/office/powerpoint/2010/main" val="1078797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Option 2: </a:t>
            </a:r>
            <a:r>
              <a:rPr lang="en-US" dirty="0">
                <a:solidFill>
                  <a:srgbClr val="00B0F0"/>
                </a:solidFill>
              </a:rPr>
              <a:t>Surrender &amp; </a:t>
            </a:r>
            <a:r>
              <a:rPr lang="en-US" dirty="0" smtClean="0">
                <a:solidFill>
                  <a:srgbClr val="00B0F0"/>
                </a:solidFill>
              </a:rPr>
              <a:t>Concede</a:t>
            </a:r>
            <a:endParaRPr lang="en-US"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t>You have changed History! </a:t>
            </a:r>
            <a:endParaRPr lang="en-US" dirty="0" smtClean="0"/>
          </a:p>
          <a:p>
            <a:pPr marL="0" indent="0">
              <a:buNone/>
            </a:pPr>
            <a:endParaRPr lang="en-US" dirty="0" smtClean="0"/>
          </a:p>
          <a:p>
            <a:pPr marL="0" indent="0">
              <a:buNone/>
            </a:pPr>
            <a:r>
              <a:rPr lang="en-US" dirty="0" smtClean="0"/>
              <a:t> </a:t>
            </a:r>
            <a:r>
              <a:rPr lang="en-US" dirty="0"/>
              <a:t>It really isn't in Hannibal's nature to </a:t>
            </a:r>
            <a:r>
              <a:rPr lang="en-US" dirty="0" smtClean="0"/>
              <a:t>surrender, </a:t>
            </a:r>
            <a:r>
              <a:rPr lang="en-US" dirty="0"/>
              <a:t>but under these conditions especially, it could not happen.  If he had given in, Carthage would have been reduced to a </a:t>
            </a:r>
            <a:r>
              <a:rPr lang="en-US" dirty="0" smtClean="0"/>
              <a:t>powerless </a:t>
            </a:r>
            <a:r>
              <a:rPr lang="en-US" dirty="0"/>
              <a:t>state, and could not have </a:t>
            </a:r>
            <a:r>
              <a:rPr lang="en-US" dirty="0" smtClean="0"/>
              <a:t>kept </a:t>
            </a:r>
            <a:r>
              <a:rPr lang="en-US" dirty="0"/>
              <a:t>its status, or wealth.  </a:t>
            </a:r>
            <a:r>
              <a:rPr lang="en-US" dirty="0" smtClean="0"/>
              <a:t>The Roman </a:t>
            </a:r>
            <a:r>
              <a:rPr lang="en-US" dirty="0"/>
              <a:t>Senate would probably have asked for his death.  His only </a:t>
            </a:r>
            <a:r>
              <a:rPr lang="en-US" dirty="0" smtClean="0"/>
              <a:t>option </a:t>
            </a:r>
            <a:r>
              <a:rPr lang="en-US" dirty="0"/>
              <a:t>was to fight it out, and let the battle determine the conditions of surrender.  He likely knew that he would lose, since his army, like any team that has played too many games, seemed defeated before the battle began. </a:t>
            </a:r>
            <a:endParaRPr lang="en-US" dirty="0" smtClean="0"/>
          </a:p>
          <a:p>
            <a:pPr marL="0" indent="0">
              <a:buNone/>
            </a:pPr>
            <a:endParaRPr lang="en-US" dirty="0"/>
          </a:p>
          <a:p>
            <a:pPr marL="0" indent="0">
              <a:buNone/>
            </a:pPr>
            <a:r>
              <a:rPr lang="en-US" b="1" u="sng" dirty="0">
                <a:solidFill>
                  <a:srgbClr val="FF0000"/>
                </a:solidFill>
                <a:hlinkClick r:id="rId2" action="ppaction://hlinksldjump"/>
              </a:rPr>
              <a:t>Go to the Correct Answer!</a:t>
            </a:r>
            <a:endParaRPr lang="en-US" b="1" u="sng" dirty="0">
              <a:solidFill>
                <a:srgbClr val="FF0000"/>
              </a:solidFill>
            </a:endParaRPr>
          </a:p>
          <a:p>
            <a:pPr marL="0" indent="0">
              <a:buNone/>
            </a:pPr>
            <a:endParaRPr lang="en-US" dirty="0"/>
          </a:p>
        </p:txBody>
      </p:sp>
    </p:spTree>
    <p:extLst>
      <p:ext uri="{BB962C8B-B14F-4D97-AF65-F5344CB8AC3E}">
        <p14:creationId xmlns:p14="http://schemas.microsoft.com/office/powerpoint/2010/main" val="3209852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8" y="0"/>
            <a:ext cx="9169137" cy="689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971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
            <a:ext cx="8229600" cy="990600"/>
          </a:xfrm>
        </p:spPr>
        <p:txBody>
          <a:bodyPr/>
          <a:lstStyle/>
          <a:p>
            <a:r>
              <a:rPr lang="en-US" dirty="0" smtClean="0"/>
              <a:t>The End of the 2</a:t>
            </a:r>
            <a:r>
              <a:rPr lang="en-US" baseline="30000" dirty="0" smtClean="0"/>
              <a:t>nd</a:t>
            </a:r>
            <a:r>
              <a:rPr lang="en-US" dirty="0" smtClean="0"/>
              <a:t> Punic War!</a:t>
            </a:r>
            <a:endParaRPr lang="en-US" dirty="0"/>
          </a:p>
        </p:txBody>
      </p:sp>
      <p:sp>
        <p:nvSpPr>
          <p:cNvPr id="3" name="Content Placeholder 2"/>
          <p:cNvSpPr>
            <a:spLocks noGrp="1"/>
          </p:cNvSpPr>
          <p:nvPr>
            <p:ph idx="1"/>
          </p:nvPr>
        </p:nvSpPr>
        <p:spPr>
          <a:xfrm>
            <a:off x="152400" y="914400"/>
            <a:ext cx="8839200" cy="5791200"/>
          </a:xfrm>
        </p:spPr>
        <p:txBody>
          <a:bodyPr>
            <a:normAutofit fontScale="55000" lnSpcReduction="20000"/>
          </a:bodyPr>
          <a:lstStyle/>
          <a:p>
            <a:pPr marL="0" indent="0">
              <a:buNone/>
            </a:pPr>
            <a:r>
              <a:rPr lang="en-US" sz="3400" dirty="0" smtClean="0"/>
              <a:t>Soon, it became obvious that the Romans had won.  Hannibal went to the Carthaginian Senate and said, "The fortune which once attended me is lost forever, and nothing is left to us but to make peace with our enemies on any terms that they may think fit to impose." </a:t>
            </a:r>
          </a:p>
          <a:p>
            <a:pPr marL="0" indent="0">
              <a:buNone/>
            </a:pPr>
            <a:endParaRPr lang="en-US" sz="3400" dirty="0" smtClean="0"/>
          </a:p>
          <a:p>
            <a:pPr marL="0" indent="0">
              <a:buNone/>
            </a:pPr>
            <a:r>
              <a:rPr lang="en-US" sz="3400" dirty="0" smtClean="0"/>
              <a:t>The Romans required </a:t>
            </a:r>
            <a:r>
              <a:rPr lang="en-US" sz="3400" dirty="0"/>
              <a:t>Carthage to give up all foreign possessions, and give its navy to Rome, with the exception of 10 small ships.  This was an extreme hardship for a </a:t>
            </a:r>
            <a:r>
              <a:rPr lang="en-US" sz="3400" dirty="0" smtClean="0"/>
              <a:t>empire </a:t>
            </a:r>
            <a:r>
              <a:rPr lang="en-US" sz="3400" dirty="0"/>
              <a:t>based on profit by trade.  All war elephants were given to the Romans, and the Carthaginians were forbidden from training more.  They were not allowed to take their army outside Africa, and they could not declare war on enemies within Africa unless they had first obtained permission from Rome.  (It was this provision that eventually caused the Third Punic War.)  They also had to pay Rome a large sum of money for the next 50 years</a:t>
            </a:r>
            <a:r>
              <a:rPr lang="en-US" sz="3400" dirty="0" smtClean="0"/>
              <a:t>.</a:t>
            </a:r>
          </a:p>
          <a:p>
            <a:pPr marL="0" indent="0">
              <a:buNone/>
            </a:pPr>
            <a:endParaRPr lang="en-US" sz="3400" dirty="0"/>
          </a:p>
          <a:p>
            <a:pPr marL="0" indent="0">
              <a:buNone/>
            </a:pPr>
            <a:r>
              <a:rPr lang="en-US" sz="3400" dirty="0"/>
              <a:t>Perhaps the most difficult part of the exchange was the decision by Scipio to burn the Carthaginian ships in their own harbor.  By the treaty, Scipio had acquired 500 ships, but he did not have enough sailors to man those ships, so he chose to burn them instead.  He sailed home in his own vessels, feeling proud of his successes, and leaving behind many angered victims.</a:t>
            </a:r>
          </a:p>
          <a:p>
            <a:pPr marL="0" indent="0">
              <a:buNone/>
            </a:pPr>
            <a:endParaRPr lang="en-US" sz="3400" dirty="0" smtClean="0"/>
          </a:p>
          <a:p>
            <a:pPr marL="0" indent="0">
              <a:buNone/>
            </a:pPr>
            <a:endParaRPr lang="en-US" sz="3400" dirty="0"/>
          </a:p>
          <a:p>
            <a:pPr marL="0" indent="0">
              <a:buNone/>
            </a:pPr>
            <a:r>
              <a:rPr lang="en-US" sz="3400" dirty="0"/>
              <a:t>The Second Punic Wars were over.</a:t>
            </a:r>
          </a:p>
          <a:p>
            <a:pPr marL="0" indent="0">
              <a:buNone/>
            </a:pPr>
            <a:endParaRPr lang="en-US" dirty="0" smtClean="0"/>
          </a:p>
        </p:txBody>
      </p:sp>
    </p:spTree>
    <p:extLst>
      <p:ext uri="{BB962C8B-B14F-4D97-AF65-F5344CB8AC3E}">
        <p14:creationId xmlns:p14="http://schemas.microsoft.com/office/powerpoint/2010/main" val="2128379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Option 2: Act like every other solider</a:t>
            </a:r>
            <a:endParaRPr lang="en-US" dirty="0">
              <a:solidFill>
                <a:srgbClr val="00B0F0"/>
              </a:solidFill>
            </a:endParaRPr>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endParaRPr lang="en-US" dirty="0" smtClean="0"/>
          </a:p>
          <a:p>
            <a:pPr marL="0" indent="0">
              <a:buNone/>
            </a:pPr>
            <a:r>
              <a:rPr lang="en-US" dirty="0" smtClean="0"/>
              <a:t>Excellent choice! </a:t>
            </a:r>
          </a:p>
          <a:p>
            <a:pPr marL="0" indent="0">
              <a:buNone/>
            </a:pPr>
            <a:endParaRPr lang="en-US" dirty="0"/>
          </a:p>
          <a:p>
            <a:pPr marL="0" indent="0">
              <a:buNone/>
            </a:pPr>
            <a:r>
              <a:rPr lang="en-US" dirty="0" smtClean="0"/>
              <a:t> The "real" Hannibal was respected by his men for attending to his duties with energy, patience, and honor.  He dressed plainly, did not treat himself in luxuries, and never expected to be excused from the jobs of a normal soldier.  By doing so, his men saw him as a friend and equal, which left them free to admire his energy, capability, and skill.  It was said that he was the first into battle, and the last to leave the field, earning him respect for bravery and fighting ability.  He was considered merciless to his enemies (which the Carthaginian soldier admired) and very intelligent in his strategies and tactics.  These behaviors put him in excellent position when the army needed a new leader, because he had not only the name of a leader, but the qualities of one, as well.  </a:t>
            </a:r>
          </a:p>
          <a:p>
            <a:pPr marL="0" indent="0">
              <a:buNone/>
            </a:pPr>
            <a:endParaRPr lang="en-US" dirty="0"/>
          </a:p>
          <a:p>
            <a:pPr marL="0" indent="0">
              <a:buNone/>
            </a:pPr>
            <a:r>
              <a:rPr lang="en-US" dirty="0" smtClean="0">
                <a:hlinkClick r:id="rId2" action="ppaction://hlinksldjump"/>
              </a:rPr>
              <a:t>Now is your next decision!!</a:t>
            </a:r>
            <a:endParaRPr lang="en-US" dirty="0" smtClean="0"/>
          </a:p>
          <a:p>
            <a:pPr marL="0" indent="0">
              <a:buNone/>
            </a:pPr>
            <a:endParaRPr lang="en-US" dirty="0" smtClean="0"/>
          </a:p>
        </p:txBody>
      </p:sp>
    </p:spTree>
    <p:extLst>
      <p:ext uri="{BB962C8B-B14F-4D97-AF65-F5344CB8AC3E}">
        <p14:creationId xmlns:p14="http://schemas.microsoft.com/office/powerpoint/2010/main" val="1396876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1943" y="4271886"/>
            <a:ext cx="2819400" cy="259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019675"/>
            <a:ext cx="18383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944562"/>
          </a:xfrm>
        </p:spPr>
        <p:txBody>
          <a:bodyPr/>
          <a:lstStyle/>
          <a:p>
            <a:r>
              <a:rPr lang="en-US" dirty="0" smtClean="0"/>
              <a:t>Scenario #2</a:t>
            </a:r>
            <a:endParaRPr lang="en-US" dirty="0"/>
          </a:p>
        </p:txBody>
      </p:sp>
      <p:sp>
        <p:nvSpPr>
          <p:cNvPr id="3" name="Content Placeholder 2"/>
          <p:cNvSpPr>
            <a:spLocks noGrp="1"/>
          </p:cNvSpPr>
          <p:nvPr>
            <p:ph idx="1"/>
          </p:nvPr>
        </p:nvSpPr>
        <p:spPr>
          <a:xfrm>
            <a:off x="76200" y="1295400"/>
            <a:ext cx="8229600" cy="5029200"/>
          </a:xfrm>
        </p:spPr>
        <p:txBody>
          <a:bodyPr>
            <a:normAutofit fontScale="62500" lnSpcReduction="20000"/>
          </a:bodyPr>
          <a:lstStyle/>
          <a:p>
            <a:pPr marL="0" indent="0">
              <a:buNone/>
            </a:pPr>
            <a:r>
              <a:rPr lang="en-US" dirty="0"/>
              <a:t>Hasdrubal's </a:t>
            </a:r>
            <a:r>
              <a:rPr lang="en-US" dirty="0" smtClean="0"/>
              <a:t>the 2</a:t>
            </a:r>
            <a:r>
              <a:rPr lang="en-US" baseline="30000" dirty="0" smtClean="0"/>
              <a:t>nd</a:t>
            </a:r>
            <a:r>
              <a:rPr lang="en-US" dirty="0" smtClean="0"/>
              <a:t> in command</a:t>
            </a:r>
            <a:r>
              <a:rPr lang="en-US" dirty="0"/>
              <a:t> </a:t>
            </a:r>
            <a:r>
              <a:rPr lang="en-US" dirty="0" smtClean="0"/>
              <a:t>died, leaving </a:t>
            </a:r>
            <a:r>
              <a:rPr lang="en-US" dirty="0"/>
              <a:t>the army temporarily leaderless, but Hannibal was chosen by his men as </a:t>
            </a:r>
            <a:r>
              <a:rPr lang="en-US" dirty="0" smtClean="0"/>
              <a:t>the leader. </a:t>
            </a:r>
          </a:p>
          <a:p>
            <a:pPr marL="0" indent="0">
              <a:buNone/>
            </a:pPr>
            <a:r>
              <a:rPr lang="en-US" dirty="0" smtClean="0"/>
              <a:t>While expanding the Carthaginian empire, Hannibal finds himself in an area with a Roman force some 5 times larger than his own.  They pursue him to the banks of the River Tagus, which is approximately 3 feet deep at this location.  He could choose to stand and fight, using the river at his back as motivation to his men to fight boldly.  If his soldiers prove superior, the Romans will be unable to outflank him.  If the Romans prove to be overwhelming, he may still be able to withdraw his army across the river, though it will probably cost many men to do so.  </a:t>
            </a:r>
          </a:p>
          <a:p>
            <a:pPr marL="0" indent="0">
              <a:buNone/>
            </a:pPr>
            <a:endParaRPr lang="en-US" dirty="0"/>
          </a:p>
          <a:p>
            <a:pPr marL="0" indent="0">
              <a:buNone/>
            </a:pPr>
            <a:r>
              <a:rPr lang="en-US" dirty="0" smtClean="0"/>
              <a:t>Either way, he is anxious to engage Roman forces soon, so that he can prove his ability.  </a:t>
            </a:r>
          </a:p>
          <a:p>
            <a:pPr marL="0" indent="0">
              <a:buNone/>
            </a:pPr>
            <a:endParaRPr lang="en-US" dirty="0"/>
          </a:p>
          <a:p>
            <a:pPr marL="0" indent="0">
              <a:buNone/>
            </a:pPr>
            <a:r>
              <a:rPr lang="en-US" sz="2800" b="1" dirty="0">
                <a:solidFill>
                  <a:srgbClr val="FF0000"/>
                </a:solidFill>
              </a:rPr>
              <a:t>Option 1 </a:t>
            </a:r>
            <a:r>
              <a:rPr lang="en-US" sz="3800" b="1" u="sng" dirty="0" smtClean="0">
                <a:solidFill>
                  <a:srgbClr val="FF0000"/>
                </a:solidFill>
                <a:hlinkClick r:id="rId4" action="ppaction://hlinksldjump"/>
              </a:rPr>
              <a:t>Stand </a:t>
            </a:r>
            <a:r>
              <a:rPr lang="en-US" sz="3800" b="1" u="sng" dirty="0">
                <a:solidFill>
                  <a:srgbClr val="FF0000"/>
                </a:solidFill>
                <a:hlinkClick r:id="rId4" action="ppaction://hlinksldjump"/>
              </a:rPr>
              <a:t>and </a:t>
            </a:r>
            <a:r>
              <a:rPr lang="en-US" sz="3800" b="1" u="sng" dirty="0" smtClean="0">
                <a:solidFill>
                  <a:srgbClr val="FF0000"/>
                </a:solidFill>
                <a:hlinkClick r:id="rId4" action="ppaction://hlinksldjump"/>
              </a:rPr>
              <a:t>Fight</a:t>
            </a:r>
            <a:endParaRPr lang="en-US" sz="3800" b="1" u="sng" dirty="0" smtClean="0">
              <a:solidFill>
                <a:srgbClr val="FF0000"/>
              </a:solidFill>
            </a:endParaRPr>
          </a:p>
          <a:p>
            <a:pPr marL="0" indent="0">
              <a:buNone/>
            </a:pPr>
            <a:endParaRPr lang="en-US" sz="3800" u="sng" dirty="0"/>
          </a:p>
          <a:p>
            <a:pPr marL="0" indent="0">
              <a:buNone/>
            </a:pPr>
            <a:r>
              <a:rPr lang="en-US" sz="2800" b="1" dirty="0">
                <a:solidFill>
                  <a:srgbClr val="00B0F0"/>
                </a:solidFill>
              </a:rPr>
              <a:t>Option 2 </a:t>
            </a:r>
            <a:r>
              <a:rPr lang="en-US" sz="3800" b="1" u="sng" dirty="0" smtClean="0">
                <a:solidFill>
                  <a:srgbClr val="00B0F0"/>
                </a:solidFill>
                <a:hlinkClick r:id="rId5" action="ppaction://hlinksldjump"/>
              </a:rPr>
              <a:t>Cross </a:t>
            </a:r>
            <a:r>
              <a:rPr lang="en-US" sz="3800" b="1" u="sng" dirty="0">
                <a:solidFill>
                  <a:srgbClr val="00B0F0"/>
                </a:solidFill>
                <a:hlinkClick r:id="rId5" action="ppaction://hlinksldjump"/>
              </a:rPr>
              <a:t>the River and Fight </a:t>
            </a:r>
            <a:r>
              <a:rPr lang="en-US" sz="3800" b="1" u="sng" dirty="0" smtClean="0">
                <a:solidFill>
                  <a:srgbClr val="00B0F0"/>
                </a:solidFill>
                <a:hlinkClick r:id="rId5" action="ppaction://hlinksldjump"/>
              </a:rPr>
              <a:t>Elsewhere</a:t>
            </a:r>
            <a:r>
              <a:rPr lang="en-US" sz="3800" dirty="0">
                <a:solidFill>
                  <a:srgbClr val="00B0F0"/>
                </a:solidFill>
              </a:rPr>
              <a:t> </a:t>
            </a:r>
            <a:r>
              <a:rPr lang="en-US" sz="3800" dirty="0" smtClean="0">
                <a:solidFill>
                  <a:srgbClr val="00B0F0"/>
                </a:solidFill>
              </a:rPr>
              <a:t>  </a:t>
            </a:r>
            <a:r>
              <a:rPr lang="en-US" sz="3800" dirty="0" smtClean="0"/>
              <a:t>Spain</a:t>
            </a:r>
            <a:endParaRPr lang="en-US" sz="3800" b="1" u="sng" dirty="0"/>
          </a:p>
          <a:p>
            <a:pPr marL="0" indent="0">
              <a:buNone/>
            </a:pPr>
            <a:endParaRPr lang="en-US" dirty="0"/>
          </a:p>
          <a:p>
            <a:endParaRPr lang="en-US" dirty="0"/>
          </a:p>
        </p:txBody>
      </p:sp>
    </p:spTree>
    <p:extLst>
      <p:ext uri="{BB962C8B-B14F-4D97-AF65-F5344CB8AC3E}">
        <p14:creationId xmlns:p14="http://schemas.microsoft.com/office/powerpoint/2010/main" val="91876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FF0000"/>
                </a:solidFill>
              </a:rPr>
              <a:t>Option 1: Stand and Fight</a:t>
            </a:r>
            <a:endParaRPr lang="en-US" dirty="0">
              <a:solidFill>
                <a:srgbClr val="FF0000"/>
              </a:solidFill>
            </a:endParaRP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indent="0">
              <a:buNone/>
            </a:pPr>
            <a:r>
              <a:rPr lang="en-US" dirty="0" smtClean="0"/>
              <a:t>You have changed History!  </a:t>
            </a:r>
          </a:p>
          <a:p>
            <a:pPr marL="0" indent="0">
              <a:buNone/>
            </a:pPr>
            <a:endParaRPr lang="en-US" dirty="0" smtClean="0"/>
          </a:p>
          <a:p>
            <a:pPr marL="0" indent="0">
              <a:buNone/>
            </a:pPr>
            <a:r>
              <a:rPr lang="en-US" dirty="0" smtClean="0"/>
              <a:t>It is considered bad policy in this era to use rivers at your back, since retreating would be slow work that could cost you many of your troops. Had Hannibal chosen to stand here, he'd probably have had his army (and himself) slaughtered.</a:t>
            </a:r>
          </a:p>
          <a:p>
            <a:pPr marL="0" indent="0">
              <a:buNone/>
            </a:pPr>
            <a:endParaRPr lang="en-US" dirty="0" smtClean="0"/>
          </a:p>
          <a:p>
            <a:pPr marL="0" indent="0">
              <a:buNone/>
            </a:pPr>
            <a:endParaRPr lang="en-US" dirty="0"/>
          </a:p>
          <a:p>
            <a:pPr marL="0" indent="0">
              <a:buNone/>
            </a:pPr>
            <a:r>
              <a:rPr lang="en-US" b="1" u="sng" dirty="0">
                <a:solidFill>
                  <a:srgbClr val="00B0F0"/>
                </a:solidFill>
                <a:hlinkClick r:id="rId2" action="ppaction://hlinksldjump"/>
              </a:rPr>
              <a:t>Go to the Correct Answer!</a:t>
            </a:r>
            <a:endParaRPr lang="en-US" b="1" u="sng" dirty="0">
              <a:solidFill>
                <a:srgbClr val="00B0F0"/>
              </a:solidFill>
            </a:endParaRPr>
          </a:p>
          <a:p>
            <a:pPr marL="0" indent="0">
              <a:buNone/>
            </a:pPr>
            <a:endParaRPr lang="en-US" dirty="0" smtClean="0"/>
          </a:p>
        </p:txBody>
      </p:sp>
    </p:spTree>
    <p:extLst>
      <p:ext uri="{BB962C8B-B14F-4D97-AF65-F5344CB8AC3E}">
        <p14:creationId xmlns:p14="http://schemas.microsoft.com/office/powerpoint/2010/main" val="36031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solidFill>
                  <a:srgbClr val="00B0F0"/>
                </a:solidFill>
              </a:rPr>
              <a:t>Option 2: Cross the River and Fight Elsewhere  </a:t>
            </a:r>
            <a:endParaRPr lang="en-US" sz="3400"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t>Good decision!  </a:t>
            </a:r>
            <a:endParaRPr lang="en-US" dirty="0" smtClean="0"/>
          </a:p>
          <a:p>
            <a:pPr marL="0" indent="0">
              <a:buNone/>
            </a:pPr>
            <a:endParaRPr lang="en-US" dirty="0"/>
          </a:p>
          <a:p>
            <a:pPr marL="0" indent="0">
              <a:buNone/>
            </a:pPr>
            <a:r>
              <a:rPr lang="en-US" dirty="0" smtClean="0"/>
              <a:t>Hannibal </a:t>
            </a:r>
            <a:r>
              <a:rPr lang="en-US" dirty="0"/>
              <a:t>realized that he could only defeat such a large force by using his wits, and this was the perfect opportunity.  He hurried his army across the river, </a:t>
            </a:r>
            <a:r>
              <a:rPr lang="en-US" dirty="0" smtClean="0"/>
              <a:t>hiding </a:t>
            </a:r>
            <a:r>
              <a:rPr lang="en-US" dirty="0"/>
              <a:t>his </a:t>
            </a:r>
            <a:r>
              <a:rPr lang="en-US" dirty="0" smtClean="0"/>
              <a:t>cavalry (soldiers on horses). </a:t>
            </a:r>
          </a:p>
          <a:p>
            <a:pPr marL="0" indent="0">
              <a:buNone/>
            </a:pPr>
            <a:r>
              <a:rPr lang="en-US" dirty="0" smtClean="0"/>
              <a:t>The </a:t>
            </a:r>
            <a:r>
              <a:rPr lang="en-US" dirty="0"/>
              <a:t>Romans, </a:t>
            </a:r>
            <a:r>
              <a:rPr lang="en-US" dirty="0" smtClean="0"/>
              <a:t>excited </a:t>
            </a:r>
            <a:r>
              <a:rPr lang="en-US" dirty="0"/>
              <a:t>to give the young </a:t>
            </a:r>
            <a:r>
              <a:rPr lang="en-US" dirty="0" smtClean="0"/>
              <a:t>commander </a:t>
            </a:r>
            <a:r>
              <a:rPr lang="en-US" dirty="0"/>
              <a:t>an early defeat, pursued him at top speed.  This led to their undoing, as it is extremely difficult to fight in 3 feet of water!  While the Roman force was up to its armpits in river, the Carthaginian cavalry rushed in with them.  The horsemen of the cavalry, free to swing swords and thrust spears, destroyed the Roman force.  Once the Romans retreated, Hannibal's army raced back across the river, and thumped '</a:t>
            </a:r>
            <a:r>
              <a:rPr lang="en-US" dirty="0" err="1"/>
              <a:t>em</a:t>
            </a:r>
            <a:r>
              <a:rPr lang="en-US" dirty="0"/>
              <a:t> good.  </a:t>
            </a:r>
            <a:endParaRPr lang="en-US" dirty="0" smtClean="0"/>
          </a:p>
          <a:p>
            <a:pPr marL="0" indent="0">
              <a:buNone/>
            </a:pPr>
            <a:endParaRPr lang="en-US" dirty="0"/>
          </a:p>
          <a:p>
            <a:pPr marL="0" indent="0">
              <a:buNone/>
            </a:pPr>
            <a:r>
              <a:rPr lang="en-US" dirty="0" smtClean="0">
                <a:hlinkClick r:id="rId2" action="ppaction://hlinksldjump"/>
              </a:rPr>
              <a:t>Now</a:t>
            </a:r>
            <a:r>
              <a:rPr lang="en-US" dirty="0">
                <a:hlinkClick r:id="rId2" action="ppaction://hlinksldjump"/>
              </a:rPr>
              <a:t>, you will have another choice.</a:t>
            </a:r>
            <a:endParaRPr lang="en-US" dirty="0"/>
          </a:p>
          <a:p>
            <a:endParaRPr lang="en-US" dirty="0"/>
          </a:p>
        </p:txBody>
      </p:sp>
    </p:spTree>
    <p:extLst>
      <p:ext uri="{BB962C8B-B14F-4D97-AF65-F5344CB8AC3E}">
        <p14:creationId xmlns:p14="http://schemas.microsoft.com/office/powerpoint/2010/main" val="370909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984171"/>
            <a:ext cx="3886200" cy="287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2400"/>
            <a:ext cx="8229600" cy="960438"/>
          </a:xfrm>
        </p:spPr>
        <p:txBody>
          <a:bodyPr/>
          <a:lstStyle/>
          <a:p>
            <a:r>
              <a:rPr lang="en-US" dirty="0" smtClean="0"/>
              <a:t>Scenario # 3</a:t>
            </a:r>
            <a:endParaRPr lang="en-US" dirty="0"/>
          </a:p>
        </p:txBody>
      </p:sp>
      <p:sp>
        <p:nvSpPr>
          <p:cNvPr id="3" name="Content Placeholder 2"/>
          <p:cNvSpPr>
            <a:spLocks noGrp="1"/>
          </p:cNvSpPr>
          <p:nvPr>
            <p:ph idx="1"/>
          </p:nvPr>
        </p:nvSpPr>
        <p:spPr>
          <a:xfrm>
            <a:off x="152400" y="1066800"/>
            <a:ext cx="8763000" cy="5638800"/>
          </a:xfrm>
        </p:spPr>
        <p:txBody>
          <a:bodyPr>
            <a:normAutofit fontScale="62500" lnSpcReduction="20000"/>
          </a:bodyPr>
          <a:lstStyle/>
          <a:p>
            <a:pPr marL="0" indent="0">
              <a:buNone/>
            </a:pPr>
            <a:r>
              <a:rPr lang="en-US" dirty="0"/>
              <a:t>Fresh off </a:t>
            </a:r>
            <a:r>
              <a:rPr lang="en-US" dirty="0" smtClean="0"/>
              <a:t>his </a:t>
            </a:r>
            <a:r>
              <a:rPr lang="en-US" dirty="0"/>
              <a:t>victory, Hannibal was even more excited to attack his sworn enemy</a:t>
            </a:r>
            <a:r>
              <a:rPr lang="en-US" dirty="0" smtClean="0"/>
              <a:t>.</a:t>
            </a:r>
          </a:p>
          <a:p>
            <a:pPr marL="0" indent="0">
              <a:buNone/>
            </a:pPr>
            <a:r>
              <a:rPr lang="en-US" dirty="0" err="1" smtClean="0"/>
              <a:t>Saguntum</a:t>
            </a:r>
            <a:r>
              <a:rPr lang="en-US" dirty="0" smtClean="0"/>
              <a:t> </a:t>
            </a:r>
            <a:r>
              <a:rPr lang="en-US" dirty="0"/>
              <a:t>was the southernmost city in Spain, allied with </a:t>
            </a:r>
            <a:r>
              <a:rPr lang="en-US" dirty="0" smtClean="0"/>
              <a:t>Rome</a:t>
            </a:r>
            <a:r>
              <a:rPr lang="en-US" dirty="0"/>
              <a:t>,</a:t>
            </a:r>
            <a:r>
              <a:rPr lang="en-US" dirty="0" smtClean="0"/>
              <a:t> </a:t>
            </a:r>
            <a:r>
              <a:rPr lang="en-US" dirty="0"/>
              <a:t>it was a </a:t>
            </a:r>
            <a:r>
              <a:rPr lang="en-US" dirty="0" smtClean="0"/>
              <a:t>wealthy and well fortified city.</a:t>
            </a:r>
          </a:p>
          <a:p>
            <a:pPr marL="0" indent="0">
              <a:buNone/>
            </a:pPr>
            <a:r>
              <a:rPr lang="en-US" dirty="0" smtClean="0"/>
              <a:t>If </a:t>
            </a:r>
            <a:r>
              <a:rPr lang="en-US" dirty="0"/>
              <a:t>Hannibal chooses to attack </a:t>
            </a:r>
            <a:r>
              <a:rPr lang="en-US" dirty="0" err="1"/>
              <a:t>Saguntum</a:t>
            </a:r>
            <a:r>
              <a:rPr lang="en-US" dirty="0"/>
              <a:t>, it will definitely </a:t>
            </a:r>
            <a:r>
              <a:rPr lang="en-US" dirty="0" smtClean="0"/>
              <a:t>start </a:t>
            </a:r>
            <a:r>
              <a:rPr lang="en-US" dirty="0"/>
              <a:t>a Second Punic War, and all hopes </a:t>
            </a:r>
            <a:r>
              <a:rPr lang="en-US" dirty="0" smtClean="0"/>
              <a:t>of peace </a:t>
            </a:r>
            <a:r>
              <a:rPr lang="en-US" dirty="0"/>
              <a:t>will be gone.  Hannibal is not really in need of the money that rests in </a:t>
            </a:r>
            <a:r>
              <a:rPr lang="en-US" dirty="0" err="1"/>
              <a:t>Saguntum</a:t>
            </a:r>
            <a:r>
              <a:rPr lang="en-US" dirty="0"/>
              <a:t>, but it may not be wise to leave </a:t>
            </a:r>
            <a:r>
              <a:rPr lang="en-US" dirty="0" smtClean="0"/>
              <a:t>such a </a:t>
            </a:r>
            <a:r>
              <a:rPr lang="en-US" dirty="0"/>
              <a:t>hostile </a:t>
            </a:r>
            <a:r>
              <a:rPr lang="en-US" dirty="0" smtClean="0"/>
              <a:t> </a:t>
            </a:r>
            <a:r>
              <a:rPr lang="en-US" dirty="0"/>
              <a:t>city behind him, if he heads on to attack Rome </a:t>
            </a:r>
            <a:r>
              <a:rPr lang="en-US" dirty="0" smtClean="0"/>
              <a:t>itself.  Attacking </a:t>
            </a:r>
            <a:r>
              <a:rPr lang="en-US" dirty="0" err="1"/>
              <a:t>Saguntum</a:t>
            </a:r>
            <a:r>
              <a:rPr lang="en-US" dirty="0"/>
              <a:t> will </a:t>
            </a:r>
            <a:r>
              <a:rPr lang="en-US" dirty="0" smtClean="0"/>
              <a:t>warn the </a:t>
            </a:r>
            <a:r>
              <a:rPr lang="en-US" dirty="0"/>
              <a:t>Romans </a:t>
            </a:r>
            <a:r>
              <a:rPr lang="en-US" dirty="0" smtClean="0"/>
              <a:t> </a:t>
            </a:r>
            <a:r>
              <a:rPr lang="en-US" dirty="0"/>
              <a:t>of Hannibal's </a:t>
            </a:r>
            <a:r>
              <a:rPr lang="en-US" dirty="0" smtClean="0"/>
              <a:t>intentions.  </a:t>
            </a:r>
            <a:r>
              <a:rPr lang="en-US" dirty="0"/>
              <a:t>It will also cause what we will call the </a:t>
            </a:r>
            <a:r>
              <a:rPr lang="en-US" b="1" i="1" dirty="0"/>
              <a:t>Fortification Problem</a:t>
            </a:r>
            <a:r>
              <a:rPr lang="en-US" dirty="0"/>
              <a:t>.  It takes time and troops to reduce such a city, during which time the Romans may try to reinforce the town, or find other methods of resistance.  Hannibal has neither unlimited time, nor the unlimited resources, that reducing cities requires</a:t>
            </a:r>
            <a:r>
              <a:rPr lang="en-US" dirty="0" smtClean="0"/>
              <a:t>.</a:t>
            </a:r>
          </a:p>
          <a:p>
            <a:pPr marL="0" indent="0">
              <a:buNone/>
            </a:pPr>
            <a:endParaRPr lang="en-US" dirty="0"/>
          </a:p>
          <a:p>
            <a:pPr marL="0" indent="0">
              <a:buNone/>
            </a:pPr>
            <a:r>
              <a:rPr lang="en-US" dirty="0" smtClean="0"/>
              <a:t>Faced </a:t>
            </a:r>
            <a:r>
              <a:rPr lang="en-US" dirty="0"/>
              <a:t>with these options, what would you do</a:t>
            </a:r>
            <a:r>
              <a:rPr lang="en-US" dirty="0" smtClean="0"/>
              <a:t>?</a:t>
            </a:r>
          </a:p>
          <a:p>
            <a:pPr marL="0" indent="0">
              <a:buNone/>
            </a:pPr>
            <a:endParaRPr lang="en-US" dirty="0"/>
          </a:p>
          <a:p>
            <a:pPr marL="0" indent="0">
              <a:buNone/>
            </a:pPr>
            <a:r>
              <a:rPr lang="en-US" sz="3600" b="1" dirty="0">
                <a:solidFill>
                  <a:srgbClr val="FF0000"/>
                </a:solidFill>
              </a:rPr>
              <a:t>Option 1 </a:t>
            </a:r>
            <a:r>
              <a:rPr lang="en-US" sz="4400" b="1" u="sng" dirty="0" smtClean="0">
                <a:solidFill>
                  <a:srgbClr val="FF0000"/>
                </a:solidFill>
                <a:hlinkClick r:id="rId3" action="ppaction://hlinksldjump"/>
              </a:rPr>
              <a:t>Reduce </a:t>
            </a:r>
            <a:r>
              <a:rPr lang="en-US" sz="4400" b="1" u="sng" dirty="0" err="1">
                <a:solidFill>
                  <a:srgbClr val="FF0000"/>
                </a:solidFill>
                <a:hlinkClick r:id="rId3" action="ppaction://hlinksldjump"/>
              </a:rPr>
              <a:t>Saguntum</a:t>
            </a:r>
            <a:r>
              <a:rPr lang="en-US" sz="4400" b="1" u="sng" dirty="0">
                <a:solidFill>
                  <a:srgbClr val="FF0000"/>
                </a:solidFill>
                <a:hlinkClick r:id="rId3" action="ppaction://hlinksldjump"/>
              </a:rPr>
              <a:t> by force</a:t>
            </a:r>
            <a:r>
              <a:rPr lang="en-US" sz="4400" b="1" u="sng" dirty="0" smtClean="0">
                <a:solidFill>
                  <a:srgbClr val="FF0000"/>
                </a:solidFill>
                <a:hlinkClick r:id="rId3" action="ppaction://hlinksldjump"/>
              </a:rPr>
              <a:t>.</a:t>
            </a:r>
            <a:endParaRPr lang="en-US" sz="4400" b="1" u="sng" dirty="0" smtClean="0">
              <a:solidFill>
                <a:srgbClr val="FF0000"/>
              </a:solidFill>
            </a:endParaRPr>
          </a:p>
          <a:p>
            <a:pPr marL="0" indent="0">
              <a:buNone/>
            </a:pPr>
            <a:endParaRPr lang="en-US" sz="4400" u="sng" dirty="0"/>
          </a:p>
          <a:p>
            <a:pPr marL="0" indent="0">
              <a:buNone/>
            </a:pPr>
            <a:r>
              <a:rPr lang="en-US" sz="3600" b="1" dirty="0">
                <a:solidFill>
                  <a:srgbClr val="00B0F0"/>
                </a:solidFill>
              </a:rPr>
              <a:t>Option 2 </a:t>
            </a:r>
            <a:r>
              <a:rPr lang="en-US" sz="4400" b="1" u="sng" dirty="0" smtClean="0">
                <a:solidFill>
                  <a:srgbClr val="00B0F0"/>
                </a:solidFill>
                <a:hlinkClick r:id="rId4" action="ppaction://hlinksldjump"/>
              </a:rPr>
              <a:t>Pass </a:t>
            </a:r>
            <a:r>
              <a:rPr lang="en-US" sz="4400" b="1" u="sng" dirty="0" err="1">
                <a:solidFill>
                  <a:srgbClr val="00B0F0"/>
                </a:solidFill>
                <a:hlinkClick r:id="rId4" action="ppaction://hlinksldjump"/>
              </a:rPr>
              <a:t>Saguntum</a:t>
            </a:r>
            <a:r>
              <a:rPr lang="en-US" sz="4400" b="1" u="sng" dirty="0">
                <a:solidFill>
                  <a:srgbClr val="00B0F0"/>
                </a:solidFill>
                <a:hlinkClick r:id="rId4" action="ppaction://hlinksldjump"/>
              </a:rPr>
              <a:t> by.</a:t>
            </a:r>
            <a:endParaRPr lang="en-US" sz="4400" b="1" u="sng" dirty="0">
              <a:solidFill>
                <a:srgbClr val="00B0F0"/>
              </a:solidFill>
            </a:endParaRPr>
          </a:p>
          <a:p>
            <a:endParaRPr lang="en-US" dirty="0"/>
          </a:p>
        </p:txBody>
      </p:sp>
    </p:spTree>
    <p:extLst>
      <p:ext uri="{BB962C8B-B14F-4D97-AF65-F5344CB8AC3E}">
        <p14:creationId xmlns:p14="http://schemas.microsoft.com/office/powerpoint/2010/main" val="1839405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6566</Words>
  <Application>Microsoft Office PowerPoint</Application>
  <PresentationFormat>On-screen Show (4:3)</PresentationFormat>
  <Paragraphs>312</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The 2nd Punic War </vt:lpstr>
      <vt:lpstr>Intro to the 2nd Punic War</vt:lpstr>
      <vt:lpstr>Scenario #1</vt:lpstr>
      <vt:lpstr>Option 1 : Stepping into your fathers position </vt:lpstr>
      <vt:lpstr>Option 2: Act like every other solider</vt:lpstr>
      <vt:lpstr>Scenario #2</vt:lpstr>
      <vt:lpstr>Option 1: Stand and Fight</vt:lpstr>
      <vt:lpstr>Option 2: Cross the River and Fight Elsewhere  </vt:lpstr>
      <vt:lpstr>Scenario # 3</vt:lpstr>
      <vt:lpstr>Option 1: Reduce Saguntum by force</vt:lpstr>
      <vt:lpstr>Option 2: Pass Saguntum by</vt:lpstr>
      <vt:lpstr>Scenario #4</vt:lpstr>
      <vt:lpstr>Option 1 Cross the Alps  </vt:lpstr>
      <vt:lpstr>Option 2 Go down the Rhone </vt:lpstr>
      <vt:lpstr>Scenario #5</vt:lpstr>
      <vt:lpstr>Option 1: Attack the Romans now</vt:lpstr>
      <vt:lpstr>Option 2: Wait until the bridge is built</vt:lpstr>
      <vt:lpstr>Scenario #6</vt:lpstr>
      <vt:lpstr>Option 1: Attack Sempronius now</vt:lpstr>
      <vt:lpstr>Option 2: Find winter quarters </vt:lpstr>
      <vt:lpstr>Scenario #7</vt:lpstr>
      <vt:lpstr>Option 1: Cross the Apennines </vt:lpstr>
      <vt:lpstr>Option 2: Find local shelter for winter</vt:lpstr>
      <vt:lpstr>Scenario #8</vt:lpstr>
      <vt:lpstr>Option 1: Attack Flaminius now</vt:lpstr>
      <vt:lpstr>Option 2: Wait on Flaminius to come to you</vt:lpstr>
      <vt:lpstr>Scenario #9</vt:lpstr>
      <vt:lpstr>Option 1: Charge up the Hill</vt:lpstr>
      <vt:lpstr>Option 2: Escape Through the Pass. </vt:lpstr>
      <vt:lpstr>Scenario #10</vt:lpstr>
      <vt:lpstr>Option 1: Attack Rome Now </vt:lpstr>
      <vt:lpstr>Option 2: Wait for Spring &amp;/or Reinforcements from Carthage</vt:lpstr>
      <vt:lpstr>Scenario #11</vt:lpstr>
      <vt:lpstr>Option 1: Send word to Hannibal</vt:lpstr>
      <vt:lpstr>Option 2: Proceed with your army </vt:lpstr>
      <vt:lpstr>Scenario #12</vt:lpstr>
      <vt:lpstr>Option 1: Attack Rome</vt:lpstr>
      <vt:lpstr>Option 2: Return Home</vt:lpstr>
      <vt:lpstr>Scenario #13</vt:lpstr>
      <vt:lpstr>Option 1: Battle Once More </vt:lpstr>
      <vt:lpstr>Option 2: Surrender &amp; Concede</vt:lpstr>
      <vt:lpstr>PowerPoint Presentation</vt:lpstr>
      <vt:lpstr>The End of the 2nd Punic War!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Hannible</dc:title>
  <dc:creator>Scott-Kaciuba</dc:creator>
  <cp:lastModifiedBy>Jeff-Erkenswick</cp:lastModifiedBy>
  <cp:revision>60</cp:revision>
  <dcterms:created xsi:type="dcterms:W3CDTF">2011-10-12T16:14:11Z</dcterms:created>
  <dcterms:modified xsi:type="dcterms:W3CDTF">2012-10-12T15:38:33Z</dcterms:modified>
</cp:coreProperties>
</file>